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60" r:id="rId4"/>
    <p:sldId id="262" r:id="rId5"/>
    <p:sldId id="291" r:id="rId6"/>
    <p:sldId id="263" r:id="rId7"/>
    <p:sldId id="265" r:id="rId8"/>
    <p:sldId id="266" r:id="rId9"/>
    <p:sldId id="264" r:id="rId10"/>
    <p:sldId id="267" r:id="rId11"/>
    <p:sldId id="270" r:id="rId12"/>
    <p:sldId id="271" r:id="rId13"/>
    <p:sldId id="272" r:id="rId14"/>
    <p:sldId id="273" r:id="rId15"/>
    <p:sldId id="274" r:id="rId16"/>
    <p:sldId id="281" r:id="rId17"/>
    <p:sldId id="275" r:id="rId18"/>
    <p:sldId id="268" r:id="rId19"/>
    <p:sldId id="285" r:id="rId20"/>
    <p:sldId id="276" r:id="rId21"/>
    <p:sldId id="277" r:id="rId22"/>
    <p:sldId id="278" r:id="rId23"/>
    <p:sldId id="269" r:id="rId24"/>
    <p:sldId id="280" r:id="rId25"/>
    <p:sldId id="288" r:id="rId26"/>
    <p:sldId id="286" r:id="rId27"/>
    <p:sldId id="290" r:id="rId28"/>
    <p:sldId id="287" r:id="rId29"/>
    <p:sldId id="289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84C"/>
    <a:srgbClr val="4A391B"/>
    <a:srgbClr val="7B9B84"/>
    <a:srgbClr val="B0AEA6"/>
    <a:srgbClr val="525049"/>
    <a:srgbClr val="36524B"/>
    <a:srgbClr val="5452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21370" autoAdjust="0"/>
    <p:restoredTop sz="94406" autoAdjust="0"/>
  </p:normalViewPr>
  <p:slideViewPr>
    <p:cSldViewPr>
      <p:cViewPr varScale="1">
        <p:scale>
          <a:sx n="70" d="100"/>
          <a:sy n="70" d="100"/>
        </p:scale>
        <p:origin x="11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04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26281-174F-4A06-98F1-C3C28284B1C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6AE9D7-FEB3-417A-9F59-8C5F9EF613C3}">
      <dgm:prSet phldrT="[Text]"/>
      <dgm:spPr/>
      <dgm:t>
        <a:bodyPr/>
        <a:lstStyle/>
        <a:p>
          <a:r>
            <a:rPr lang="en-US" dirty="0" smtClean="0"/>
            <a:t>Level of Complexity</a:t>
          </a:r>
          <a:endParaRPr lang="en-US" dirty="0"/>
        </a:p>
      </dgm:t>
    </dgm:pt>
    <dgm:pt modelId="{29EC1156-DD51-4419-8129-416CB9733CF4}" type="parTrans" cxnId="{D7004B93-5E0E-4F11-9263-BE90702ED9D9}">
      <dgm:prSet/>
      <dgm:spPr/>
      <dgm:t>
        <a:bodyPr/>
        <a:lstStyle/>
        <a:p>
          <a:endParaRPr lang="en-US"/>
        </a:p>
      </dgm:t>
    </dgm:pt>
    <dgm:pt modelId="{1BB95AE4-8B94-40BB-8DE1-43BD146730D8}" type="sibTrans" cxnId="{D7004B93-5E0E-4F11-9263-BE90702ED9D9}">
      <dgm:prSet/>
      <dgm:spPr/>
      <dgm:t>
        <a:bodyPr/>
        <a:lstStyle/>
        <a:p>
          <a:endParaRPr lang="en-US"/>
        </a:p>
      </dgm:t>
    </dgm:pt>
    <dgm:pt modelId="{473CDB1C-1DB4-40FF-B523-EDE42E84D99D}">
      <dgm:prSet phldrT="[Text]"/>
      <dgm:spPr/>
      <dgm:t>
        <a:bodyPr/>
        <a:lstStyle/>
        <a:p>
          <a:r>
            <a:rPr lang="en-US" dirty="0" smtClean="0"/>
            <a:t>Tax Implications</a:t>
          </a:r>
          <a:endParaRPr lang="en-US" dirty="0"/>
        </a:p>
      </dgm:t>
    </dgm:pt>
    <dgm:pt modelId="{9B14B438-0F1A-446E-BB19-C9ACC3BF8552}" type="parTrans" cxnId="{C72A712F-FF85-4BDE-9D54-EB93FB03BAF6}">
      <dgm:prSet/>
      <dgm:spPr/>
      <dgm:t>
        <a:bodyPr/>
        <a:lstStyle/>
        <a:p>
          <a:endParaRPr lang="en-US"/>
        </a:p>
      </dgm:t>
    </dgm:pt>
    <dgm:pt modelId="{5A6D7290-F867-429E-98F0-32F38DBDA4B4}" type="sibTrans" cxnId="{C72A712F-FF85-4BDE-9D54-EB93FB03BAF6}">
      <dgm:prSet/>
      <dgm:spPr/>
      <dgm:t>
        <a:bodyPr/>
        <a:lstStyle/>
        <a:p>
          <a:endParaRPr lang="en-US"/>
        </a:p>
      </dgm:t>
    </dgm:pt>
    <dgm:pt modelId="{935CC9D7-9AC2-45FC-B64B-61CA8FAA8644}">
      <dgm:prSet phldrT="[Text]"/>
      <dgm:spPr/>
      <dgm:t>
        <a:bodyPr/>
        <a:lstStyle/>
        <a:p>
          <a:r>
            <a:rPr lang="en-US" dirty="0" smtClean="0"/>
            <a:t>Estate and Succession Planning Options</a:t>
          </a:r>
          <a:endParaRPr lang="en-US" dirty="0"/>
        </a:p>
      </dgm:t>
    </dgm:pt>
    <dgm:pt modelId="{6F1EE1C7-4D29-45DA-B6FD-E22EABFDF40C}" type="parTrans" cxnId="{5A120D6A-225F-45F7-9BBD-3BC3C17D3C98}">
      <dgm:prSet/>
      <dgm:spPr/>
      <dgm:t>
        <a:bodyPr/>
        <a:lstStyle/>
        <a:p>
          <a:endParaRPr lang="en-US"/>
        </a:p>
      </dgm:t>
    </dgm:pt>
    <dgm:pt modelId="{356A14AE-FD64-4B2D-8897-F0F837DAB8A9}" type="sibTrans" cxnId="{5A120D6A-225F-45F7-9BBD-3BC3C17D3C98}">
      <dgm:prSet/>
      <dgm:spPr/>
      <dgm:t>
        <a:bodyPr/>
        <a:lstStyle/>
        <a:p>
          <a:endParaRPr lang="en-US"/>
        </a:p>
      </dgm:t>
    </dgm:pt>
    <dgm:pt modelId="{39B371D0-AB88-403D-8482-5877EA1B08A1}">
      <dgm:prSet phldrT="[Text]"/>
      <dgm:spPr/>
      <dgm:t>
        <a:bodyPr/>
        <a:lstStyle/>
        <a:p>
          <a:r>
            <a:rPr lang="en-US" dirty="0" smtClean="0"/>
            <a:t>Cost</a:t>
          </a:r>
          <a:endParaRPr lang="en-US" dirty="0"/>
        </a:p>
      </dgm:t>
    </dgm:pt>
    <dgm:pt modelId="{F2AD671A-254C-41C2-B16B-07AD42E8A047}" type="parTrans" cxnId="{18B9AD34-EE86-418B-AA56-5E091899D05D}">
      <dgm:prSet/>
      <dgm:spPr/>
      <dgm:t>
        <a:bodyPr/>
        <a:lstStyle/>
        <a:p>
          <a:endParaRPr lang="en-US"/>
        </a:p>
      </dgm:t>
    </dgm:pt>
    <dgm:pt modelId="{4BFB21A6-2F77-4431-B506-D000D59DCCC0}" type="sibTrans" cxnId="{18B9AD34-EE86-418B-AA56-5E091899D05D}">
      <dgm:prSet/>
      <dgm:spPr/>
      <dgm:t>
        <a:bodyPr/>
        <a:lstStyle/>
        <a:p>
          <a:endParaRPr lang="en-US"/>
        </a:p>
      </dgm:t>
    </dgm:pt>
    <dgm:pt modelId="{FA3EF477-F0F4-4305-95C9-9C4586C1DC50}">
      <dgm:prSet phldrT="[Text]"/>
      <dgm:spPr/>
      <dgm:t>
        <a:bodyPr/>
        <a:lstStyle/>
        <a:p>
          <a:r>
            <a:rPr lang="en-US" dirty="0" smtClean="0"/>
            <a:t>Liability</a:t>
          </a:r>
          <a:endParaRPr lang="en-US" dirty="0"/>
        </a:p>
      </dgm:t>
    </dgm:pt>
    <dgm:pt modelId="{EE56027A-BA3A-4137-8C06-F9D23778212C}" type="parTrans" cxnId="{B2A766A8-3314-4664-B381-E1E0CBD1B4CF}">
      <dgm:prSet/>
      <dgm:spPr/>
      <dgm:t>
        <a:bodyPr/>
        <a:lstStyle/>
        <a:p>
          <a:endParaRPr lang="en-US"/>
        </a:p>
      </dgm:t>
    </dgm:pt>
    <dgm:pt modelId="{31EC8F1C-9B79-475D-B1A3-F07FD268B341}" type="sibTrans" cxnId="{B2A766A8-3314-4664-B381-E1E0CBD1B4CF}">
      <dgm:prSet/>
      <dgm:spPr/>
      <dgm:t>
        <a:bodyPr/>
        <a:lstStyle/>
        <a:p>
          <a:endParaRPr lang="en-US"/>
        </a:p>
      </dgm:t>
    </dgm:pt>
    <dgm:pt modelId="{24CC7FBF-F20E-4A6E-92F9-7CAF7D9E1FE0}" type="pres">
      <dgm:prSet presAssocID="{92426281-174F-4A06-98F1-C3C28284B1C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6217378-14CE-4371-B61B-EFDD5E1363B1}" type="pres">
      <dgm:prSet presAssocID="{92426281-174F-4A06-98F1-C3C28284B1CF}" presName="Name1" presStyleCnt="0"/>
      <dgm:spPr/>
    </dgm:pt>
    <dgm:pt modelId="{93942EC2-0884-43E4-A3CC-D7ADD8F0C6C2}" type="pres">
      <dgm:prSet presAssocID="{92426281-174F-4A06-98F1-C3C28284B1CF}" presName="cycle" presStyleCnt="0"/>
      <dgm:spPr/>
    </dgm:pt>
    <dgm:pt modelId="{D51D09B2-DED6-46E9-82DC-EA106C12A4A1}" type="pres">
      <dgm:prSet presAssocID="{92426281-174F-4A06-98F1-C3C28284B1CF}" presName="srcNode" presStyleLbl="node1" presStyleIdx="0" presStyleCnt="5"/>
      <dgm:spPr/>
    </dgm:pt>
    <dgm:pt modelId="{C8F6BBEF-6FE1-4AD5-BEC8-A0EFC45FE6D9}" type="pres">
      <dgm:prSet presAssocID="{92426281-174F-4A06-98F1-C3C28284B1CF}" presName="conn" presStyleLbl="parChTrans1D2" presStyleIdx="0" presStyleCnt="1"/>
      <dgm:spPr/>
      <dgm:t>
        <a:bodyPr/>
        <a:lstStyle/>
        <a:p>
          <a:endParaRPr lang="en-US"/>
        </a:p>
      </dgm:t>
    </dgm:pt>
    <dgm:pt modelId="{437EF3F2-B8B9-487A-8B0A-A8894535BCBE}" type="pres">
      <dgm:prSet presAssocID="{92426281-174F-4A06-98F1-C3C28284B1CF}" presName="extraNode" presStyleLbl="node1" presStyleIdx="0" presStyleCnt="5"/>
      <dgm:spPr/>
    </dgm:pt>
    <dgm:pt modelId="{9B8512BC-4485-47EF-954A-650997327681}" type="pres">
      <dgm:prSet presAssocID="{92426281-174F-4A06-98F1-C3C28284B1CF}" presName="dstNode" presStyleLbl="node1" presStyleIdx="0" presStyleCnt="5"/>
      <dgm:spPr/>
    </dgm:pt>
    <dgm:pt modelId="{C12B6B63-ADCC-4B4B-BB1D-9EAA6077CC24}" type="pres">
      <dgm:prSet presAssocID="{C06AE9D7-FEB3-417A-9F59-8C5F9EF613C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29EB4-207B-43E7-B484-1B84D6755F18}" type="pres">
      <dgm:prSet presAssocID="{C06AE9D7-FEB3-417A-9F59-8C5F9EF613C3}" presName="accent_1" presStyleCnt="0"/>
      <dgm:spPr/>
    </dgm:pt>
    <dgm:pt modelId="{152A1D29-5147-4F14-97CB-A267384BEB0F}" type="pres">
      <dgm:prSet presAssocID="{C06AE9D7-FEB3-417A-9F59-8C5F9EF613C3}" presName="accentRepeatNode" presStyleLbl="solidFgAcc1" presStyleIdx="0" presStyleCnt="5"/>
      <dgm:spPr/>
    </dgm:pt>
    <dgm:pt modelId="{C55F17A8-28F8-4FCD-AE83-1750EA2D19CB}" type="pres">
      <dgm:prSet presAssocID="{39B371D0-AB88-403D-8482-5877EA1B08A1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666C5-5270-47F0-A677-D1873B4A60C2}" type="pres">
      <dgm:prSet presAssocID="{39B371D0-AB88-403D-8482-5877EA1B08A1}" presName="accent_2" presStyleCnt="0"/>
      <dgm:spPr/>
    </dgm:pt>
    <dgm:pt modelId="{1E6174FF-0735-47F0-9046-0CCE1F6BAFBF}" type="pres">
      <dgm:prSet presAssocID="{39B371D0-AB88-403D-8482-5877EA1B08A1}" presName="accentRepeatNode" presStyleLbl="solidFgAcc1" presStyleIdx="1" presStyleCnt="5"/>
      <dgm:spPr/>
    </dgm:pt>
    <dgm:pt modelId="{42B296BC-7B32-40C6-A5B6-DCFE5D5C5AB5}" type="pres">
      <dgm:prSet presAssocID="{FA3EF477-F0F4-4305-95C9-9C4586C1DC50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40BB7F-C932-4A00-95EE-8AA53B0F828A}" type="pres">
      <dgm:prSet presAssocID="{FA3EF477-F0F4-4305-95C9-9C4586C1DC50}" presName="accent_3" presStyleCnt="0"/>
      <dgm:spPr/>
    </dgm:pt>
    <dgm:pt modelId="{ABE89016-A7B9-4668-843D-EA1FD0C24F07}" type="pres">
      <dgm:prSet presAssocID="{FA3EF477-F0F4-4305-95C9-9C4586C1DC50}" presName="accentRepeatNode" presStyleLbl="solidFgAcc1" presStyleIdx="2" presStyleCnt="5"/>
      <dgm:spPr/>
    </dgm:pt>
    <dgm:pt modelId="{E8399E23-6407-4EEE-AEEA-6FCC5A8CC10C}" type="pres">
      <dgm:prSet presAssocID="{473CDB1C-1DB4-40FF-B523-EDE42E84D99D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DA0B39-6767-4C1D-99B5-6BECF2B5A1AB}" type="pres">
      <dgm:prSet presAssocID="{473CDB1C-1DB4-40FF-B523-EDE42E84D99D}" presName="accent_4" presStyleCnt="0"/>
      <dgm:spPr/>
    </dgm:pt>
    <dgm:pt modelId="{E916357D-FFBF-401C-A34B-8A84EC196183}" type="pres">
      <dgm:prSet presAssocID="{473CDB1C-1DB4-40FF-B523-EDE42E84D99D}" presName="accentRepeatNode" presStyleLbl="solidFgAcc1" presStyleIdx="3" presStyleCnt="5"/>
      <dgm:spPr/>
    </dgm:pt>
    <dgm:pt modelId="{2B9ADAC0-4561-4A4F-B728-96A915874DAA}" type="pres">
      <dgm:prSet presAssocID="{935CC9D7-9AC2-45FC-B64B-61CA8FAA8644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DF3821-ECEF-4791-A7A6-0FFA26935442}" type="pres">
      <dgm:prSet presAssocID="{935CC9D7-9AC2-45FC-B64B-61CA8FAA8644}" presName="accent_5" presStyleCnt="0"/>
      <dgm:spPr/>
    </dgm:pt>
    <dgm:pt modelId="{B1AC90F4-101E-4BB4-A83E-4932CC1645DE}" type="pres">
      <dgm:prSet presAssocID="{935CC9D7-9AC2-45FC-B64B-61CA8FAA8644}" presName="accentRepeatNode" presStyleLbl="solidFgAcc1" presStyleIdx="4" presStyleCnt="5"/>
      <dgm:spPr/>
    </dgm:pt>
  </dgm:ptLst>
  <dgm:cxnLst>
    <dgm:cxn modelId="{AB4AC584-5C6A-4B37-8334-0319DA938FB0}" type="presOf" srcId="{FA3EF477-F0F4-4305-95C9-9C4586C1DC50}" destId="{42B296BC-7B32-40C6-A5B6-DCFE5D5C5AB5}" srcOrd="0" destOrd="0" presId="urn:microsoft.com/office/officeart/2008/layout/VerticalCurvedList"/>
    <dgm:cxn modelId="{18B9AD34-EE86-418B-AA56-5E091899D05D}" srcId="{92426281-174F-4A06-98F1-C3C28284B1CF}" destId="{39B371D0-AB88-403D-8482-5877EA1B08A1}" srcOrd="1" destOrd="0" parTransId="{F2AD671A-254C-41C2-B16B-07AD42E8A047}" sibTransId="{4BFB21A6-2F77-4431-B506-D000D59DCCC0}"/>
    <dgm:cxn modelId="{23CF0E25-F620-40A7-9C30-DE762A658029}" type="presOf" srcId="{1BB95AE4-8B94-40BB-8DE1-43BD146730D8}" destId="{C8F6BBEF-6FE1-4AD5-BEC8-A0EFC45FE6D9}" srcOrd="0" destOrd="0" presId="urn:microsoft.com/office/officeart/2008/layout/VerticalCurvedList"/>
    <dgm:cxn modelId="{81D05DF5-A806-4476-9D79-813A6A6AE638}" type="presOf" srcId="{39B371D0-AB88-403D-8482-5877EA1B08A1}" destId="{C55F17A8-28F8-4FCD-AE83-1750EA2D19CB}" srcOrd="0" destOrd="0" presId="urn:microsoft.com/office/officeart/2008/layout/VerticalCurvedList"/>
    <dgm:cxn modelId="{5A120D6A-225F-45F7-9BBD-3BC3C17D3C98}" srcId="{92426281-174F-4A06-98F1-C3C28284B1CF}" destId="{935CC9D7-9AC2-45FC-B64B-61CA8FAA8644}" srcOrd="4" destOrd="0" parTransId="{6F1EE1C7-4D29-45DA-B6FD-E22EABFDF40C}" sibTransId="{356A14AE-FD64-4B2D-8897-F0F837DAB8A9}"/>
    <dgm:cxn modelId="{3DF92CC0-C7AB-4ACE-B486-6283F54D1BFF}" type="presOf" srcId="{92426281-174F-4A06-98F1-C3C28284B1CF}" destId="{24CC7FBF-F20E-4A6E-92F9-7CAF7D9E1FE0}" srcOrd="0" destOrd="0" presId="urn:microsoft.com/office/officeart/2008/layout/VerticalCurvedList"/>
    <dgm:cxn modelId="{C72A712F-FF85-4BDE-9D54-EB93FB03BAF6}" srcId="{92426281-174F-4A06-98F1-C3C28284B1CF}" destId="{473CDB1C-1DB4-40FF-B523-EDE42E84D99D}" srcOrd="3" destOrd="0" parTransId="{9B14B438-0F1A-446E-BB19-C9ACC3BF8552}" sibTransId="{5A6D7290-F867-429E-98F0-32F38DBDA4B4}"/>
    <dgm:cxn modelId="{5305B7FE-0B5A-447E-9648-34869C3BA5BC}" type="presOf" srcId="{935CC9D7-9AC2-45FC-B64B-61CA8FAA8644}" destId="{2B9ADAC0-4561-4A4F-B728-96A915874DAA}" srcOrd="0" destOrd="0" presId="urn:microsoft.com/office/officeart/2008/layout/VerticalCurvedList"/>
    <dgm:cxn modelId="{B2A766A8-3314-4664-B381-E1E0CBD1B4CF}" srcId="{92426281-174F-4A06-98F1-C3C28284B1CF}" destId="{FA3EF477-F0F4-4305-95C9-9C4586C1DC50}" srcOrd="2" destOrd="0" parTransId="{EE56027A-BA3A-4137-8C06-F9D23778212C}" sibTransId="{31EC8F1C-9B79-475D-B1A3-F07FD268B341}"/>
    <dgm:cxn modelId="{D7004B93-5E0E-4F11-9263-BE90702ED9D9}" srcId="{92426281-174F-4A06-98F1-C3C28284B1CF}" destId="{C06AE9D7-FEB3-417A-9F59-8C5F9EF613C3}" srcOrd="0" destOrd="0" parTransId="{29EC1156-DD51-4419-8129-416CB9733CF4}" sibTransId="{1BB95AE4-8B94-40BB-8DE1-43BD146730D8}"/>
    <dgm:cxn modelId="{EE15845F-4A73-4011-A22D-C86199CB90EA}" type="presOf" srcId="{473CDB1C-1DB4-40FF-B523-EDE42E84D99D}" destId="{E8399E23-6407-4EEE-AEEA-6FCC5A8CC10C}" srcOrd="0" destOrd="0" presId="urn:microsoft.com/office/officeart/2008/layout/VerticalCurvedList"/>
    <dgm:cxn modelId="{747F66C2-F32E-4156-AA19-5171ABDD8E5C}" type="presOf" srcId="{C06AE9D7-FEB3-417A-9F59-8C5F9EF613C3}" destId="{C12B6B63-ADCC-4B4B-BB1D-9EAA6077CC24}" srcOrd="0" destOrd="0" presId="urn:microsoft.com/office/officeart/2008/layout/VerticalCurvedList"/>
    <dgm:cxn modelId="{E64E0C6A-1776-42E7-AB8A-E7861FA54E3D}" type="presParOf" srcId="{24CC7FBF-F20E-4A6E-92F9-7CAF7D9E1FE0}" destId="{C6217378-14CE-4371-B61B-EFDD5E1363B1}" srcOrd="0" destOrd="0" presId="urn:microsoft.com/office/officeart/2008/layout/VerticalCurvedList"/>
    <dgm:cxn modelId="{E97DD7F5-7FA6-42D5-9E9D-B6F1FA5DBDFA}" type="presParOf" srcId="{C6217378-14CE-4371-B61B-EFDD5E1363B1}" destId="{93942EC2-0884-43E4-A3CC-D7ADD8F0C6C2}" srcOrd="0" destOrd="0" presId="urn:microsoft.com/office/officeart/2008/layout/VerticalCurvedList"/>
    <dgm:cxn modelId="{264228A3-5FB7-4F7D-B77D-241F80A469A2}" type="presParOf" srcId="{93942EC2-0884-43E4-A3CC-D7ADD8F0C6C2}" destId="{D51D09B2-DED6-46E9-82DC-EA106C12A4A1}" srcOrd="0" destOrd="0" presId="urn:microsoft.com/office/officeart/2008/layout/VerticalCurvedList"/>
    <dgm:cxn modelId="{D35D8033-3DF9-4BF8-A86F-2E6C4D1A4C9E}" type="presParOf" srcId="{93942EC2-0884-43E4-A3CC-D7ADD8F0C6C2}" destId="{C8F6BBEF-6FE1-4AD5-BEC8-A0EFC45FE6D9}" srcOrd="1" destOrd="0" presId="urn:microsoft.com/office/officeart/2008/layout/VerticalCurvedList"/>
    <dgm:cxn modelId="{23C7F72A-E376-42F1-9A29-1A3F8EA2E1E6}" type="presParOf" srcId="{93942EC2-0884-43E4-A3CC-D7ADD8F0C6C2}" destId="{437EF3F2-B8B9-487A-8B0A-A8894535BCBE}" srcOrd="2" destOrd="0" presId="urn:microsoft.com/office/officeart/2008/layout/VerticalCurvedList"/>
    <dgm:cxn modelId="{56581E9F-DA5A-4668-B334-DEC1E0642A6F}" type="presParOf" srcId="{93942EC2-0884-43E4-A3CC-D7ADD8F0C6C2}" destId="{9B8512BC-4485-47EF-954A-650997327681}" srcOrd="3" destOrd="0" presId="urn:microsoft.com/office/officeart/2008/layout/VerticalCurvedList"/>
    <dgm:cxn modelId="{B7F0DC32-760E-431F-BC3F-8FD1F9C9CB2C}" type="presParOf" srcId="{C6217378-14CE-4371-B61B-EFDD5E1363B1}" destId="{C12B6B63-ADCC-4B4B-BB1D-9EAA6077CC24}" srcOrd="1" destOrd="0" presId="urn:microsoft.com/office/officeart/2008/layout/VerticalCurvedList"/>
    <dgm:cxn modelId="{54B47BB1-2667-4018-8003-DB4E0482E4DE}" type="presParOf" srcId="{C6217378-14CE-4371-B61B-EFDD5E1363B1}" destId="{3AA29EB4-207B-43E7-B484-1B84D6755F18}" srcOrd="2" destOrd="0" presId="urn:microsoft.com/office/officeart/2008/layout/VerticalCurvedList"/>
    <dgm:cxn modelId="{61444ED2-B9E0-4F4B-A8E2-43CCB7E661FF}" type="presParOf" srcId="{3AA29EB4-207B-43E7-B484-1B84D6755F18}" destId="{152A1D29-5147-4F14-97CB-A267384BEB0F}" srcOrd="0" destOrd="0" presId="urn:microsoft.com/office/officeart/2008/layout/VerticalCurvedList"/>
    <dgm:cxn modelId="{CCA570E1-32BC-4255-B8E7-BAC19CEA930E}" type="presParOf" srcId="{C6217378-14CE-4371-B61B-EFDD5E1363B1}" destId="{C55F17A8-28F8-4FCD-AE83-1750EA2D19CB}" srcOrd="3" destOrd="0" presId="urn:microsoft.com/office/officeart/2008/layout/VerticalCurvedList"/>
    <dgm:cxn modelId="{664E2E6E-B2D4-448D-93F7-5AD77AD93537}" type="presParOf" srcId="{C6217378-14CE-4371-B61B-EFDD5E1363B1}" destId="{FC1666C5-5270-47F0-A677-D1873B4A60C2}" srcOrd="4" destOrd="0" presId="urn:microsoft.com/office/officeart/2008/layout/VerticalCurvedList"/>
    <dgm:cxn modelId="{76440691-E1A2-4E77-8262-ECA9A203523D}" type="presParOf" srcId="{FC1666C5-5270-47F0-A677-D1873B4A60C2}" destId="{1E6174FF-0735-47F0-9046-0CCE1F6BAFBF}" srcOrd="0" destOrd="0" presId="urn:microsoft.com/office/officeart/2008/layout/VerticalCurvedList"/>
    <dgm:cxn modelId="{0EF19A6D-CC08-46EC-B26A-D73A7864ED18}" type="presParOf" srcId="{C6217378-14CE-4371-B61B-EFDD5E1363B1}" destId="{42B296BC-7B32-40C6-A5B6-DCFE5D5C5AB5}" srcOrd="5" destOrd="0" presId="urn:microsoft.com/office/officeart/2008/layout/VerticalCurvedList"/>
    <dgm:cxn modelId="{C854E94F-6585-4A16-AB61-EC677624953F}" type="presParOf" srcId="{C6217378-14CE-4371-B61B-EFDD5E1363B1}" destId="{8240BB7F-C932-4A00-95EE-8AA53B0F828A}" srcOrd="6" destOrd="0" presId="urn:microsoft.com/office/officeart/2008/layout/VerticalCurvedList"/>
    <dgm:cxn modelId="{A5F562EE-9C26-4C84-948B-720047CCC5B6}" type="presParOf" srcId="{8240BB7F-C932-4A00-95EE-8AA53B0F828A}" destId="{ABE89016-A7B9-4668-843D-EA1FD0C24F07}" srcOrd="0" destOrd="0" presId="urn:microsoft.com/office/officeart/2008/layout/VerticalCurvedList"/>
    <dgm:cxn modelId="{D654AE44-6647-4F17-84CE-010A70FC20E8}" type="presParOf" srcId="{C6217378-14CE-4371-B61B-EFDD5E1363B1}" destId="{E8399E23-6407-4EEE-AEEA-6FCC5A8CC10C}" srcOrd="7" destOrd="0" presId="urn:microsoft.com/office/officeart/2008/layout/VerticalCurvedList"/>
    <dgm:cxn modelId="{36EFA525-4B75-4BC7-83D7-6E664BB5F1F9}" type="presParOf" srcId="{C6217378-14CE-4371-B61B-EFDD5E1363B1}" destId="{C3DA0B39-6767-4C1D-99B5-6BECF2B5A1AB}" srcOrd="8" destOrd="0" presId="urn:microsoft.com/office/officeart/2008/layout/VerticalCurvedList"/>
    <dgm:cxn modelId="{BBDBB049-FC81-4195-A250-D4F52B73891B}" type="presParOf" srcId="{C3DA0B39-6767-4C1D-99B5-6BECF2B5A1AB}" destId="{E916357D-FFBF-401C-A34B-8A84EC196183}" srcOrd="0" destOrd="0" presId="urn:microsoft.com/office/officeart/2008/layout/VerticalCurvedList"/>
    <dgm:cxn modelId="{C6F05014-8147-499F-9BCA-F80B3EF7497A}" type="presParOf" srcId="{C6217378-14CE-4371-B61B-EFDD5E1363B1}" destId="{2B9ADAC0-4561-4A4F-B728-96A915874DAA}" srcOrd="9" destOrd="0" presId="urn:microsoft.com/office/officeart/2008/layout/VerticalCurvedList"/>
    <dgm:cxn modelId="{CDB9975E-6B2C-4278-9CCE-5BCA7B6D285F}" type="presParOf" srcId="{C6217378-14CE-4371-B61B-EFDD5E1363B1}" destId="{32DF3821-ECEF-4791-A7A6-0FFA26935442}" srcOrd="10" destOrd="0" presId="urn:microsoft.com/office/officeart/2008/layout/VerticalCurvedList"/>
    <dgm:cxn modelId="{C57FF20C-E737-4451-A9DA-16C15BBA6157}" type="presParOf" srcId="{32DF3821-ECEF-4791-A7A6-0FFA26935442}" destId="{B1AC90F4-101E-4BB4-A83E-4932CC1645D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C2D37A-B2E6-4F37-A311-402A4D27BFA1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E598F8-0D2C-4E21-81A0-14CE2081CE9B}">
      <dgm:prSet/>
      <dgm:spPr/>
      <dgm:t>
        <a:bodyPr/>
        <a:lstStyle/>
        <a:p>
          <a:pPr rtl="0"/>
          <a:r>
            <a:rPr lang="en-US" u="none" dirty="0" smtClean="0"/>
            <a:t>Tax Planning</a:t>
          </a:r>
          <a:endParaRPr lang="en-US" u="none" dirty="0"/>
        </a:p>
      </dgm:t>
    </dgm:pt>
    <dgm:pt modelId="{8A5A8506-02F1-4F98-9289-282EC84E3B75}" type="parTrans" cxnId="{E33281C1-0C9A-40CD-AF29-1225557A7F14}">
      <dgm:prSet/>
      <dgm:spPr/>
      <dgm:t>
        <a:bodyPr/>
        <a:lstStyle/>
        <a:p>
          <a:endParaRPr lang="en-US"/>
        </a:p>
      </dgm:t>
    </dgm:pt>
    <dgm:pt modelId="{DC0984C5-A44A-4585-88C6-7F09CCCE2BCA}" type="sibTrans" cxnId="{E33281C1-0C9A-40CD-AF29-1225557A7F14}">
      <dgm:prSet/>
      <dgm:spPr/>
      <dgm:t>
        <a:bodyPr/>
        <a:lstStyle/>
        <a:p>
          <a:endParaRPr lang="en-US"/>
        </a:p>
      </dgm:t>
    </dgm:pt>
    <dgm:pt modelId="{4A319C20-CB07-4EF3-8DFF-7C8F3A73FEA5}">
      <dgm:prSet/>
      <dgm:spPr/>
      <dgm:t>
        <a:bodyPr/>
        <a:lstStyle/>
        <a:p>
          <a:pPr rtl="0"/>
          <a:r>
            <a:rPr lang="en-US" dirty="0" smtClean="0"/>
            <a:t>Used to income split with family</a:t>
          </a:r>
          <a:endParaRPr lang="en-US" dirty="0"/>
        </a:p>
      </dgm:t>
    </dgm:pt>
    <dgm:pt modelId="{B3DAEAB3-789C-4284-AC48-5761878F7E5C}" type="parTrans" cxnId="{8C3DF701-CE8F-447D-9F8F-6224DC246AF7}">
      <dgm:prSet/>
      <dgm:spPr/>
      <dgm:t>
        <a:bodyPr/>
        <a:lstStyle/>
        <a:p>
          <a:endParaRPr lang="en-US"/>
        </a:p>
      </dgm:t>
    </dgm:pt>
    <dgm:pt modelId="{8BB7744B-FD7F-4A33-825C-0AF35A7DB693}" type="sibTrans" cxnId="{8C3DF701-CE8F-447D-9F8F-6224DC246AF7}">
      <dgm:prSet/>
      <dgm:spPr/>
      <dgm:t>
        <a:bodyPr/>
        <a:lstStyle/>
        <a:p>
          <a:endParaRPr lang="en-US"/>
        </a:p>
      </dgm:t>
    </dgm:pt>
    <dgm:pt modelId="{F4E4DC6F-06A3-4FCD-8CD9-1F79703F76EE}">
      <dgm:prSet/>
      <dgm:spPr/>
      <dgm:t>
        <a:bodyPr/>
        <a:lstStyle/>
        <a:p>
          <a:pPr rtl="0"/>
          <a:r>
            <a:rPr lang="en-US" smtClean="0"/>
            <a:t>Note: Kiddie Tax</a:t>
          </a:r>
          <a:endParaRPr lang="en-US"/>
        </a:p>
      </dgm:t>
    </dgm:pt>
    <dgm:pt modelId="{3C9DFBB9-A70C-44B9-903A-687B7049C0D0}" type="parTrans" cxnId="{FB083A2C-C0F3-4882-BB7B-661731330E51}">
      <dgm:prSet/>
      <dgm:spPr/>
      <dgm:t>
        <a:bodyPr/>
        <a:lstStyle/>
        <a:p>
          <a:endParaRPr lang="en-US"/>
        </a:p>
      </dgm:t>
    </dgm:pt>
    <dgm:pt modelId="{8C3883C5-0300-44F2-980E-6DD8776BBFA2}" type="sibTrans" cxnId="{FB083A2C-C0F3-4882-BB7B-661731330E51}">
      <dgm:prSet/>
      <dgm:spPr/>
      <dgm:t>
        <a:bodyPr/>
        <a:lstStyle/>
        <a:p>
          <a:endParaRPr lang="en-US"/>
        </a:p>
      </dgm:t>
    </dgm:pt>
    <dgm:pt modelId="{F5C2A347-C4B3-46D7-AB99-8D7F66A52AF2}">
      <dgm:prSet/>
      <dgm:spPr/>
      <dgm:t>
        <a:bodyPr/>
        <a:lstStyle/>
        <a:p>
          <a:pPr rtl="0"/>
          <a:r>
            <a:rPr lang="en-US" dirty="0" smtClean="0"/>
            <a:t>Used to multiply capital gains exemption</a:t>
          </a:r>
          <a:endParaRPr lang="en-US" dirty="0"/>
        </a:p>
      </dgm:t>
    </dgm:pt>
    <dgm:pt modelId="{A1ECBBFC-B6DD-43F8-A28A-F222EFB2D3AF}" type="parTrans" cxnId="{917EAFB9-84E1-4665-91A2-1D8DD1108163}">
      <dgm:prSet/>
      <dgm:spPr/>
      <dgm:t>
        <a:bodyPr/>
        <a:lstStyle/>
        <a:p>
          <a:endParaRPr lang="en-US"/>
        </a:p>
      </dgm:t>
    </dgm:pt>
    <dgm:pt modelId="{9A293BCA-5517-451D-9829-8A4C4CFCB39C}" type="sibTrans" cxnId="{917EAFB9-84E1-4665-91A2-1D8DD1108163}">
      <dgm:prSet/>
      <dgm:spPr/>
      <dgm:t>
        <a:bodyPr/>
        <a:lstStyle/>
        <a:p>
          <a:endParaRPr lang="en-US"/>
        </a:p>
      </dgm:t>
    </dgm:pt>
    <dgm:pt modelId="{A31EE09E-7DD8-4966-9B11-DBB578E8ACBB}">
      <dgm:prSet/>
      <dgm:spPr/>
      <dgm:t>
        <a:bodyPr/>
        <a:lstStyle/>
        <a:p>
          <a:pPr rtl="0"/>
          <a:r>
            <a:rPr lang="en-US" u="none" dirty="0" smtClean="0"/>
            <a:t>Estate and Succession Planning</a:t>
          </a:r>
          <a:endParaRPr lang="en-US" u="none" dirty="0"/>
        </a:p>
      </dgm:t>
    </dgm:pt>
    <dgm:pt modelId="{208503EB-23FB-4807-A962-D029C4F400C1}" type="parTrans" cxnId="{8F820AC1-4C0E-4C11-97B9-14FC26446117}">
      <dgm:prSet/>
      <dgm:spPr/>
      <dgm:t>
        <a:bodyPr/>
        <a:lstStyle/>
        <a:p>
          <a:endParaRPr lang="en-US"/>
        </a:p>
      </dgm:t>
    </dgm:pt>
    <dgm:pt modelId="{5DCF3B65-150B-4709-9D92-A778B34F75CD}" type="sibTrans" cxnId="{8F820AC1-4C0E-4C11-97B9-14FC26446117}">
      <dgm:prSet/>
      <dgm:spPr/>
      <dgm:t>
        <a:bodyPr/>
        <a:lstStyle/>
        <a:p>
          <a:endParaRPr lang="en-US"/>
        </a:p>
      </dgm:t>
    </dgm:pt>
    <dgm:pt modelId="{D98B80CD-8C55-4602-9C85-B53A7E0CA9C4}">
      <dgm:prSet/>
      <dgm:spPr/>
      <dgm:t>
        <a:bodyPr/>
        <a:lstStyle/>
        <a:p>
          <a:pPr rtl="0"/>
          <a:r>
            <a:rPr lang="en-US" dirty="0" smtClean="0"/>
            <a:t>Tax-free transfer to beneficiaries</a:t>
          </a:r>
          <a:endParaRPr lang="en-US" dirty="0"/>
        </a:p>
      </dgm:t>
    </dgm:pt>
    <dgm:pt modelId="{FCA884D6-1527-4CF4-8A11-8A073B33ABC9}" type="parTrans" cxnId="{B6A4ECAB-7FAE-4641-B9C2-D81EB406A9CF}">
      <dgm:prSet/>
      <dgm:spPr/>
      <dgm:t>
        <a:bodyPr/>
        <a:lstStyle/>
        <a:p>
          <a:endParaRPr lang="en-US"/>
        </a:p>
      </dgm:t>
    </dgm:pt>
    <dgm:pt modelId="{01F4A773-38BA-4432-BCF7-B515F161AC42}" type="sibTrans" cxnId="{B6A4ECAB-7FAE-4641-B9C2-D81EB406A9CF}">
      <dgm:prSet/>
      <dgm:spPr/>
      <dgm:t>
        <a:bodyPr/>
        <a:lstStyle/>
        <a:p>
          <a:endParaRPr lang="en-US"/>
        </a:p>
      </dgm:t>
    </dgm:pt>
    <dgm:pt modelId="{DC3F0B0F-4A81-483A-B72A-793E26D94B98}">
      <dgm:prSet/>
      <dgm:spPr/>
      <dgm:t>
        <a:bodyPr/>
        <a:lstStyle/>
        <a:p>
          <a:pPr rtl="0"/>
          <a:r>
            <a:rPr lang="en-US" dirty="0" smtClean="0"/>
            <a:t>Delay succession decisions</a:t>
          </a:r>
          <a:endParaRPr lang="en-US" dirty="0"/>
        </a:p>
      </dgm:t>
    </dgm:pt>
    <dgm:pt modelId="{C5A3E497-C155-4D4B-B173-FA203EE4911D}" type="parTrans" cxnId="{52EF5AB1-6BCA-4D8B-8269-152C5B53B003}">
      <dgm:prSet/>
      <dgm:spPr/>
      <dgm:t>
        <a:bodyPr/>
        <a:lstStyle/>
        <a:p>
          <a:endParaRPr lang="en-US"/>
        </a:p>
      </dgm:t>
    </dgm:pt>
    <dgm:pt modelId="{B57A9BAD-1CDC-4436-932C-58F0E95035DF}" type="sibTrans" cxnId="{52EF5AB1-6BCA-4D8B-8269-152C5B53B003}">
      <dgm:prSet/>
      <dgm:spPr/>
      <dgm:t>
        <a:bodyPr/>
        <a:lstStyle/>
        <a:p>
          <a:endParaRPr lang="en-US"/>
        </a:p>
      </dgm:t>
    </dgm:pt>
    <dgm:pt modelId="{D05220A8-20C0-4F30-A333-D562B6CAC221}">
      <dgm:prSet/>
      <dgm:spPr/>
      <dgm:t>
        <a:bodyPr/>
        <a:lstStyle/>
        <a:p>
          <a:pPr rtl="0"/>
          <a:r>
            <a:rPr lang="en-US" dirty="0" smtClean="0"/>
            <a:t>Avoid Wills Variation</a:t>
          </a:r>
          <a:endParaRPr lang="en-US" dirty="0"/>
        </a:p>
      </dgm:t>
    </dgm:pt>
    <dgm:pt modelId="{42163539-A423-49A8-A286-6CC60647B1C4}" type="parTrans" cxnId="{6FEE376D-4C12-4805-B949-1101DD92549A}">
      <dgm:prSet/>
      <dgm:spPr/>
      <dgm:t>
        <a:bodyPr/>
        <a:lstStyle/>
        <a:p>
          <a:endParaRPr lang="en-US"/>
        </a:p>
      </dgm:t>
    </dgm:pt>
    <dgm:pt modelId="{06222D7A-8190-4C6A-8A6D-0AEAB8BBB1CF}" type="sibTrans" cxnId="{6FEE376D-4C12-4805-B949-1101DD92549A}">
      <dgm:prSet/>
      <dgm:spPr/>
      <dgm:t>
        <a:bodyPr/>
        <a:lstStyle/>
        <a:p>
          <a:endParaRPr lang="en-US"/>
        </a:p>
      </dgm:t>
    </dgm:pt>
    <dgm:pt modelId="{A20815EE-3DBC-42D1-A8C5-625B4D0D1EE3}">
      <dgm:prSet/>
      <dgm:spPr/>
      <dgm:t>
        <a:bodyPr/>
        <a:lstStyle/>
        <a:p>
          <a:pPr rtl="0"/>
          <a:r>
            <a:rPr lang="en-US" dirty="0" smtClean="0"/>
            <a:t>Maintain Confidentiality</a:t>
          </a:r>
          <a:endParaRPr lang="en-US" dirty="0"/>
        </a:p>
      </dgm:t>
    </dgm:pt>
    <dgm:pt modelId="{8FA1272E-5B8C-4656-A576-7187ED0A838C}" type="parTrans" cxnId="{CEABE8C8-4D3C-4579-832B-9789FAD94663}">
      <dgm:prSet/>
      <dgm:spPr/>
      <dgm:t>
        <a:bodyPr/>
        <a:lstStyle/>
        <a:p>
          <a:endParaRPr lang="en-US"/>
        </a:p>
      </dgm:t>
    </dgm:pt>
    <dgm:pt modelId="{095B0FF3-A8D6-4316-852E-589945BC584A}" type="sibTrans" cxnId="{CEABE8C8-4D3C-4579-832B-9789FAD94663}">
      <dgm:prSet/>
      <dgm:spPr/>
      <dgm:t>
        <a:bodyPr/>
        <a:lstStyle/>
        <a:p>
          <a:endParaRPr lang="en-US"/>
        </a:p>
      </dgm:t>
    </dgm:pt>
    <dgm:pt modelId="{A6F0F0E2-FCF2-43A4-99DA-15AF5D98F4FC}">
      <dgm:prSet/>
      <dgm:spPr/>
      <dgm:t>
        <a:bodyPr/>
        <a:lstStyle/>
        <a:p>
          <a:pPr rtl="0"/>
          <a:r>
            <a:rPr lang="en-US" dirty="0" smtClean="0"/>
            <a:t>Control of the Company</a:t>
          </a:r>
          <a:endParaRPr lang="en-US" dirty="0"/>
        </a:p>
      </dgm:t>
    </dgm:pt>
    <dgm:pt modelId="{1CA87D67-C384-41B1-9124-4D148C23DB7C}" type="parTrans" cxnId="{DE74DFE0-9323-472F-8214-2CC28F985355}">
      <dgm:prSet/>
      <dgm:spPr/>
      <dgm:t>
        <a:bodyPr/>
        <a:lstStyle/>
        <a:p>
          <a:endParaRPr lang="en-US"/>
        </a:p>
      </dgm:t>
    </dgm:pt>
    <dgm:pt modelId="{EB97984F-C794-4A30-80AF-E7FA04AE78D8}" type="sibTrans" cxnId="{DE74DFE0-9323-472F-8214-2CC28F985355}">
      <dgm:prSet/>
      <dgm:spPr/>
      <dgm:t>
        <a:bodyPr/>
        <a:lstStyle/>
        <a:p>
          <a:endParaRPr lang="en-US"/>
        </a:p>
      </dgm:t>
    </dgm:pt>
    <dgm:pt modelId="{1EF67040-08C3-43B8-AA56-8FBA4BDBCF7B}">
      <dgm:prSet/>
      <dgm:spPr/>
      <dgm:t>
        <a:bodyPr/>
        <a:lstStyle/>
        <a:p>
          <a:pPr rtl="0"/>
          <a:r>
            <a:rPr lang="en-US" dirty="0" smtClean="0"/>
            <a:t>No requirements re:</a:t>
          </a:r>
          <a:endParaRPr lang="en-US" dirty="0"/>
        </a:p>
      </dgm:t>
    </dgm:pt>
    <dgm:pt modelId="{60302770-0D48-40B5-B6BE-D69BC7856BBE}" type="parTrans" cxnId="{BB015BA1-CC0A-4DC9-A4BE-B84EBDD4F460}">
      <dgm:prSet/>
      <dgm:spPr/>
      <dgm:t>
        <a:bodyPr/>
        <a:lstStyle/>
        <a:p>
          <a:endParaRPr lang="en-US"/>
        </a:p>
      </dgm:t>
    </dgm:pt>
    <dgm:pt modelId="{45351596-89BA-497D-B707-683365FB91F6}" type="sibTrans" cxnId="{BB015BA1-CC0A-4DC9-A4BE-B84EBDD4F460}">
      <dgm:prSet/>
      <dgm:spPr/>
      <dgm:t>
        <a:bodyPr/>
        <a:lstStyle/>
        <a:p>
          <a:endParaRPr lang="en-US"/>
        </a:p>
      </dgm:t>
    </dgm:pt>
    <dgm:pt modelId="{79291825-1FE7-49CE-92E1-09D1C99D7EDE}">
      <dgm:prSet/>
      <dgm:spPr/>
      <dgm:t>
        <a:bodyPr/>
        <a:lstStyle/>
        <a:p>
          <a:pPr rtl="0"/>
          <a:r>
            <a:rPr lang="en-US" dirty="0" smtClean="0"/>
            <a:t>Votes</a:t>
          </a:r>
          <a:endParaRPr lang="en-US" dirty="0"/>
        </a:p>
      </dgm:t>
    </dgm:pt>
    <dgm:pt modelId="{C84E08F7-DD80-4D88-97E1-EDCD7A154F71}" type="parTrans" cxnId="{02277CE2-23BD-43D1-874C-C39981F51F85}">
      <dgm:prSet/>
      <dgm:spPr/>
      <dgm:t>
        <a:bodyPr/>
        <a:lstStyle/>
        <a:p>
          <a:endParaRPr lang="en-US"/>
        </a:p>
      </dgm:t>
    </dgm:pt>
    <dgm:pt modelId="{0CBF9691-C42A-43FC-A0B9-79D237F634DC}" type="sibTrans" cxnId="{02277CE2-23BD-43D1-874C-C39981F51F85}">
      <dgm:prSet/>
      <dgm:spPr/>
      <dgm:t>
        <a:bodyPr/>
        <a:lstStyle/>
        <a:p>
          <a:endParaRPr lang="en-US"/>
        </a:p>
      </dgm:t>
    </dgm:pt>
    <dgm:pt modelId="{D31D15EF-DB90-4C7E-8B4C-F65B91ED43CA}">
      <dgm:prSet/>
      <dgm:spPr/>
      <dgm:t>
        <a:bodyPr/>
        <a:lstStyle/>
        <a:p>
          <a:pPr rtl="0"/>
          <a:r>
            <a:rPr lang="en-US" dirty="0" smtClean="0"/>
            <a:t>Profit sharing</a:t>
          </a:r>
          <a:endParaRPr lang="en-US" dirty="0"/>
        </a:p>
      </dgm:t>
    </dgm:pt>
    <dgm:pt modelId="{74B9B172-1AC7-4BDF-8F09-4DF6D3B40221}" type="parTrans" cxnId="{CFB028A5-CFB9-4760-91CA-6A2F07877AC3}">
      <dgm:prSet/>
      <dgm:spPr/>
      <dgm:t>
        <a:bodyPr/>
        <a:lstStyle/>
        <a:p>
          <a:endParaRPr lang="en-US"/>
        </a:p>
      </dgm:t>
    </dgm:pt>
    <dgm:pt modelId="{569401B6-218F-4057-83F2-35AFFB4CEC96}" type="sibTrans" cxnId="{CFB028A5-CFB9-4760-91CA-6A2F07877AC3}">
      <dgm:prSet/>
      <dgm:spPr/>
      <dgm:t>
        <a:bodyPr/>
        <a:lstStyle/>
        <a:p>
          <a:endParaRPr lang="en-US"/>
        </a:p>
      </dgm:t>
    </dgm:pt>
    <dgm:pt modelId="{254B5784-89BE-4A85-AA16-98CF7AEF48E9}">
      <dgm:prSet/>
      <dgm:spPr/>
      <dgm:t>
        <a:bodyPr/>
        <a:lstStyle/>
        <a:p>
          <a:pPr rtl="0"/>
          <a:r>
            <a:rPr lang="en-US" dirty="0" smtClean="0"/>
            <a:t>Information/Audit</a:t>
          </a:r>
          <a:endParaRPr lang="en-US" dirty="0"/>
        </a:p>
      </dgm:t>
    </dgm:pt>
    <dgm:pt modelId="{28334304-BD65-4F39-AD33-83BA0B484295}" type="parTrans" cxnId="{AEA16059-127C-4D88-8071-FBC18AF1EB77}">
      <dgm:prSet/>
      <dgm:spPr/>
      <dgm:t>
        <a:bodyPr/>
        <a:lstStyle/>
        <a:p>
          <a:endParaRPr lang="en-US"/>
        </a:p>
      </dgm:t>
    </dgm:pt>
    <dgm:pt modelId="{F86D621B-A344-44CD-9365-59033F1690F1}" type="sibTrans" cxnId="{AEA16059-127C-4D88-8071-FBC18AF1EB77}">
      <dgm:prSet/>
      <dgm:spPr/>
      <dgm:t>
        <a:bodyPr/>
        <a:lstStyle/>
        <a:p>
          <a:endParaRPr lang="en-US"/>
        </a:p>
      </dgm:t>
    </dgm:pt>
    <dgm:pt modelId="{A4E31CD4-CFE4-48DF-AAA6-D0683BBDAA83}">
      <dgm:prSet/>
      <dgm:spPr/>
      <dgm:t>
        <a:bodyPr/>
        <a:lstStyle/>
        <a:p>
          <a:pPr rtl="0"/>
          <a:r>
            <a:rPr lang="en-US" dirty="0" smtClean="0"/>
            <a:t>Flexibility</a:t>
          </a:r>
          <a:endParaRPr lang="en-US" dirty="0"/>
        </a:p>
      </dgm:t>
    </dgm:pt>
    <dgm:pt modelId="{12D00232-22A2-4C51-8FF7-CDB003C0FDAD}" type="parTrans" cxnId="{CBFB52C8-9D8D-478A-8051-965D67CB03F4}">
      <dgm:prSet/>
      <dgm:spPr/>
      <dgm:t>
        <a:bodyPr/>
        <a:lstStyle/>
        <a:p>
          <a:endParaRPr lang="en-US"/>
        </a:p>
      </dgm:t>
    </dgm:pt>
    <dgm:pt modelId="{898C3E6C-B47A-4C48-B809-997AEE824598}" type="sibTrans" cxnId="{CBFB52C8-9D8D-478A-8051-965D67CB03F4}">
      <dgm:prSet/>
      <dgm:spPr/>
      <dgm:t>
        <a:bodyPr/>
        <a:lstStyle/>
        <a:p>
          <a:endParaRPr lang="en-US"/>
        </a:p>
      </dgm:t>
    </dgm:pt>
    <dgm:pt modelId="{6AE3A6B4-F1AF-4CC0-AACB-D2353165913D}">
      <dgm:prSet/>
      <dgm:spPr/>
      <dgm:t>
        <a:bodyPr/>
        <a:lstStyle/>
        <a:p>
          <a:pPr rtl="0"/>
          <a:r>
            <a:rPr lang="en-US" dirty="0" smtClean="0"/>
            <a:t>Add/delete beneficiaries</a:t>
          </a:r>
          <a:endParaRPr lang="en-US" dirty="0"/>
        </a:p>
      </dgm:t>
    </dgm:pt>
    <dgm:pt modelId="{7FD26BC0-4D15-4241-B17D-7E5A42A4FE4F}" type="parTrans" cxnId="{82FB0BAD-7700-4947-881D-D8C8CE8A6294}">
      <dgm:prSet/>
      <dgm:spPr/>
      <dgm:t>
        <a:bodyPr/>
        <a:lstStyle/>
        <a:p>
          <a:endParaRPr lang="en-US"/>
        </a:p>
      </dgm:t>
    </dgm:pt>
    <dgm:pt modelId="{2B0E93F8-D121-4580-A2B3-FF0E32BDE67C}" type="sibTrans" cxnId="{82FB0BAD-7700-4947-881D-D8C8CE8A6294}">
      <dgm:prSet/>
      <dgm:spPr/>
      <dgm:t>
        <a:bodyPr/>
        <a:lstStyle/>
        <a:p>
          <a:endParaRPr lang="en-US"/>
        </a:p>
      </dgm:t>
    </dgm:pt>
    <dgm:pt modelId="{0133E8F1-25D3-493E-BDDD-2ED08591B0A7}">
      <dgm:prSet/>
      <dgm:spPr/>
      <dgm:t>
        <a:bodyPr/>
        <a:lstStyle/>
        <a:p>
          <a:pPr rtl="0"/>
          <a:r>
            <a:rPr lang="en-US" dirty="0" smtClean="0"/>
            <a:t>Successor trusts</a:t>
          </a:r>
          <a:endParaRPr lang="en-US" dirty="0"/>
        </a:p>
      </dgm:t>
    </dgm:pt>
    <dgm:pt modelId="{A95A003A-DB7A-4297-A8BC-250EAD587C7E}" type="parTrans" cxnId="{F946FD36-8843-4235-BC1C-79317453DE9E}">
      <dgm:prSet/>
      <dgm:spPr/>
      <dgm:t>
        <a:bodyPr/>
        <a:lstStyle/>
        <a:p>
          <a:endParaRPr lang="en-US"/>
        </a:p>
      </dgm:t>
    </dgm:pt>
    <dgm:pt modelId="{7909549B-3B05-407B-BC40-69154669AB6F}" type="sibTrans" cxnId="{F946FD36-8843-4235-BC1C-79317453DE9E}">
      <dgm:prSet/>
      <dgm:spPr/>
      <dgm:t>
        <a:bodyPr/>
        <a:lstStyle/>
        <a:p>
          <a:endParaRPr lang="en-US"/>
        </a:p>
      </dgm:t>
    </dgm:pt>
    <dgm:pt modelId="{52F36792-B959-4245-9AF9-6AFDE4B9F5A6}">
      <dgm:prSet/>
      <dgm:spPr/>
      <dgm:t>
        <a:bodyPr/>
        <a:lstStyle/>
        <a:p>
          <a:pPr rtl="0"/>
          <a:r>
            <a:rPr lang="en-US" dirty="0" smtClean="0"/>
            <a:t>Discretionary and fixed terms</a:t>
          </a:r>
          <a:endParaRPr lang="en-US" dirty="0"/>
        </a:p>
      </dgm:t>
    </dgm:pt>
    <dgm:pt modelId="{A2237665-316E-4EB0-B324-A73EF260A340}" type="parTrans" cxnId="{832B2282-7EC3-487A-AE53-968E75C50AF8}">
      <dgm:prSet/>
      <dgm:spPr/>
      <dgm:t>
        <a:bodyPr/>
        <a:lstStyle/>
        <a:p>
          <a:endParaRPr lang="en-US"/>
        </a:p>
      </dgm:t>
    </dgm:pt>
    <dgm:pt modelId="{5A55850A-91BA-421C-9304-FD9593C6081E}" type="sibTrans" cxnId="{832B2282-7EC3-487A-AE53-968E75C50AF8}">
      <dgm:prSet/>
      <dgm:spPr/>
      <dgm:t>
        <a:bodyPr/>
        <a:lstStyle/>
        <a:p>
          <a:endParaRPr lang="en-US"/>
        </a:p>
      </dgm:t>
    </dgm:pt>
    <dgm:pt modelId="{29B40068-36D1-4DA6-B3BD-CB1E66CD7A5F}" type="pres">
      <dgm:prSet presAssocID="{C3C2D37A-B2E6-4F37-A311-402A4D27BF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CC9825-884A-441D-ABCC-E5FF83910691}" type="pres">
      <dgm:prSet presAssocID="{CDE598F8-0D2C-4E21-81A0-14CE2081CE9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79E38-B9D2-448E-B3E4-B99FEA978325}" type="pres">
      <dgm:prSet presAssocID="{DC0984C5-A44A-4585-88C6-7F09CCCE2BCA}" presName="sibTrans" presStyleCnt="0"/>
      <dgm:spPr/>
    </dgm:pt>
    <dgm:pt modelId="{21F76EC4-388F-40DD-9047-C7D043284BD2}" type="pres">
      <dgm:prSet presAssocID="{A31EE09E-7DD8-4966-9B11-DBB578E8ACB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B9C8B0-768F-4E0A-AAFD-F101240B2A50}" type="pres">
      <dgm:prSet presAssocID="{5DCF3B65-150B-4709-9D92-A778B34F75CD}" presName="sibTrans" presStyleCnt="0"/>
      <dgm:spPr/>
    </dgm:pt>
    <dgm:pt modelId="{2829E8AE-C87D-4D44-B029-48FE2DA8585B}" type="pres">
      <dgm:prSet presAssocID="{A6F0F0E2-FCF2-43A4-99DA-15AF5D98F4F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F208B5-D7A4-4ABB-8E42-953777DE3428}" type="pres">
      <dgm:prSet presAssocID="{EB97984F-C794-4A30-80AF-E7FA04AE78D8}" presName="sibTrans" presStyleCnt="0"/>
      <dgm:spPr/>
    </dgm:pt>
    <dgm:pt modelId="{E2966362-6815-4A98-8325-B00A22BAF9CE}" type="pres">
      <dgm:prSet presAssocID="{A4E31CD4-CFE4-48DF-AAA6-D0683BBDAA8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ED6660-1D10-42E6-953D-9A185F5C11FD}" type="presOf" srcId="{4A319C20-CB07-4EF3-8DFF-7C8F3A73FEA5}" destId="{78CC9825-884A-441D-ABCC-E5FF83910691}" srcOrd="0" destOrd="1" presId="urn:microsoft.com/office/officeart/2005/8/layout/hList6"/>
    <dgm:cxn modelId="{832B2282-7EC3-487A-AE53-968E75C50AF8}" srcId="{A4E31CD4-CFE4-48DF-AAA6-D0683BBDAA83}" destId="{52F36792-B959-4245-9AF9-6AFDE4B9F5A6}" srcOrd="2" destOrd="0" parTransId="{A2237665-316E-4EB0-B324-A73EF260A340}" sibTransId="{5A55850A-91BA-421C-9304-FD9593C6081E}"/>
    <dgm:cxn modelId="{17F465E9-7F17-4907-AD47-3A1E821F750D}" type="presOf" srcId="{254B5784-89BE-4A85-AA16-98CF7AEF48E9}" destId="{2829E8AE-C87D-4D44-B029-48FE2DA8585B}" srcOrd="0" destOrd="4" presId="urn:microsoft.com/office/officeart/2005/8/layout/hList6"/>
    <dgm:cxn modelId="{8C3DF701-CE8F-447D-9F8F-6224DC246AF7}" srcId="{CDE598F8-0D2C-4E21-81A0-14CE2081CE9B}" destId="{4A319C20-CB07-4EF3-8DFF-7C8F3A73FEA5}" srcOrd="0" destOrd="0" parTransId="{B3DAEAB3-789C-4284-AC48-5761878F7E5C}" sibTransId="{8BB7744B-FD7F-4A33-825C-0AF35A7DB693}"/>
    <dgm:cxn modelId="{919F6DBF-AD3E-4281-A3CF-092DC098991F}" type="presOf" srcId="{6AE3A6B4-F1AF-4CC0-AACB-D2353165913D}" destId="{E2966362-6815-4A98-8325-B00A22BAF9CE}" srcOrd="0" destOrd="1" presId="urn:microsoft.com/office/officeart/2005/8/layout/hList6"/>
    <dgm:cxn modelId="{AEA16059-127C-4D88-8071-FBC18AF1EB77}" srcId="{1EF67040-08C3-43B8-AA56-8FBA4BDBCF7B}" destId="{254B5784-89BE-4A85-AA16-98CF7AEF48E9}" srcOrd="2" destOrd="0" parTransId="{28334304-BD65-4F39-AD33-83BA0B484295}" sibTransId="{F86D621B-A344-44CD-9365-59033F1690F1}"/>
    <dgm:cxn modelId="{1882EAEB-D876-46A9-A1AC-A488A53D7E78}" type="presOf" srcId="{0133E8F1-25D3-493E-BDDD-2ED08591B0A7}" destId="{E2966362-6815-4A98-8325-B00A22BAF9CE}" srcOrd="0" destOrd="2" presId="urn:microsoft.com/office/officeart/2005/8/layout/hList6"/>
    <dgm:cxn modelId="{DE74DFE0-9323-472F-8214-2CC28F985355}" srcId="{C3C2D37A-B2E6-4F37-A311-402A4D27BFA1}" destId="{A6F0F0E2-FCF2-43A4-99DA-15AF5D98F4FC}" srcOrd="2" destOrd="0" parTransId="{1CA87D67-C384-41B1-9124-4D148C23DB7C}" sibTransId="{EB97984F-C794-4A30-80AF-E7FA04AE78D8}"/>
    <dgm:cxn modelId="{DD39EF8E-D9AA-4542-B289-555E0BBC087E}" type="presOf" srcId="{CDE598F8-0D2C-4E21-81A0-14CE2081CE9B}" destId="{78CC9825-884A-441D-ABCC-E5FF83910691}" srcOrd="0" destOrd="0" presId="urn:microsoft.com/office/officeart/2005/8/layout/hList6"/>
    <dgm:cxn modelId="{03C0B33C-60DD-4188-BF9C-0379FE52DE21}" type="presOf" srcId="{1EF67040-08C3-43B8-AA56-8FBA4BDBCF7B}" destId="{2829E8AE-C87D-4D44-B029-48FE2DA8585B}" srcOrd="0" destOrd="1" presId="urn:microsoft.com/office/officeart/2005/8/layout/hList6"/>
    <dgm:cxn modelId="{FB083A2C-C0F3-4882-BB7B-661731330E51}" srcId="{4A319C20-CB07-4EF3-8DFF-7C8F3A73FEA5}" destId="{F4E4DC6F-06A3-4FCD-8CD9-1F79703F76EE}" srcOrd="0" destOrd="0" parTransId="{3C9DFBB9-A70C-44B9-903A-687B7049C0D0}" sibTransId="{8C3883C5-0300-44F2-980E-6DD8776BBFA2}"/>
    <dgm:cxn modelId="{B6A4ECAB-7FAE-4641-B9C2-D81EB406A9CF}" srcId="{A31EE09E-7DD8-4966-9B11-DBB578E8ACBB}" destId="{D98B80CD-8C55-4602-9C85-B53A7E0CA9C4}" srcOrd="0" destOrd="0" parTransId="{FCA884D6-1527-4CF4-8A11-8A073B33ABC9}" sibTransId="{01F4A773-38BA-4432-BCF7-B515F161AC42}"/>
    <dgm:cxn modelId="{CBFB52C8-9D8D-478A-8051-965D67CB03F4}" srcId="{C3C2D37A-B2E6-4F37-A311-402A4D27BFA1}" destId="{A4E31CD4-CFE4-48DF-AAA6-D0683BBDAA83}" srcOrd="3" destOrd="0" parTransId="{12D00232-22A2-4C51-8FF7-CDB003C0FDAD}" sibTransId="{898C3E6C-B47A-4C48-B809-997AEE824598}"/>
    <dgm:cxn modelId="{B2FAD32F-0FD1-4780-A2CD-D696EBB6EFBE}" type="presOf" srcId="{D05220A8-20C0-4F30-A333-D562B6CAC221}" destId="{21F76EC4-388F-40DD-9047-C7D043284BD2}" srcOrd="0" destOrd="3" presId="urn:microsoft.com/office/officeart/2005/8/layout/hList6"/>
    <dgm:cxn modelId="{CEABE8C8-4D3C-4579-832B-9789FAD94663}" srcId="{A31EE09E-7DD8-4966-9B11-DBB578E8ACBB}" destId="{A20815EE-3DBC-42D1-A8C5-625B4D0D1EE3}" srcOrd="3" destOrd="0" parTransId="{8FA1272E-5B8C-4656-A576-7187ED0A838C}" sibTransId="{095B0FF3-A8D6-4316-852E-589945BC584A}"/>
    <dgm:cxn modelId="{6D54DF0C-B036-4D20-840E-2B86B00FD453}" type="presOf" srcId="{DC3F0B0F-4A81-483A-B72A-793E26D94B98}" destId="{21F76EC4-388F-40DD-9047-C7D043284BD2}" srcOrd="0" destOrd="2" presId="urn:microsoft.com/office/officeart/2005/8/layout/hList6"/>
    <dgm:cxn modelId="{6FEE376D-4C12-4805-B949-1101DD92549A}" srcId="{A31EE09E-7DD8-4966-9B11-DBB578E8ACBB}" destId="{D05220A8-20C0-4F30-A333-D562B6CAC221}" srcOrd="2" destOrd="0" parTransId="{42163539-A423-49A8-A286-6CC60647B1C4}" sibTransId="{06222D7A-8190-4C6A-8A6D-0AEAB8BBB1CF}"/>
    <dgm:cxn modelId="{E1318F69-0824-4954-A074-40031162701B}" type="presOf" srcId="{A20815EE-3DBC-42D1-A8C5-625B4D0D1EE3}" destId="{21F76EC4-388F-40DD-9047-C7D043284BD2}" srcOrd="0" destOrd="4" presId="urn:microsoft.com/office/officeart/2005/8/layout/hList6"/>
    <dgm:cxn modelId="{8F820AC1-4C0E-4C11-97B9-14FC26446117}" srcId="{C3C2D37A-B2E6-4F37-A311-402A4D27BFA1}" destId="{A31EE09E-7DD8-4966-9B11-DBB578E8ACBB}" srcOrd="1" destOrd="0" parTransId="{208503EB-23FB-4807-A962-D029C4F400C1}" sibTransId="{5DCF3B65-150B-4709-9D92-A778B34F75CD}"/>
    <dgm:cxn modelId="{E181ACC0-410D-4283-B8F3-218C4A107581}" type="presOf" srcId="{A4E31CD4-CFE4-48DF-AAA6-D0683BBDAA83}" destId="{E2966362-6815-4A98-8325-B00A22BAF9CE}" srcOrd="0" destOrd="0" presId="urn:microsoft.com/office/officeart/2005/8/layout/hList6"/>
    <dgm:cxn modelId="{809DEB76-2CAC-43BC-9C05-CBA90A390E16}" type="presOf" srcId="{F4E4DC6F-06A3-4FCD-8CD9-1F79703F76EE}" destId="{78CC9825-884A-441D-ABCC-E5FF83910691}" srcOrd="0" destOrd="2" presId="urn:microsoft.com/office/officeart/2005/8/layout/hList6"/>
    <dgm:cxn modelId="{89FCAE20-21B8-4E3D-AA7C-59F209C367C0}" type="presOf" srcId="{D31D15EF-DB90-4C7E-8B4C-F65B91ED43CA}" destId="{2829E8AE-C87D-4D44-B029-48FE2DA8585B}" srcOrd="0" destOrd="3" presId="urn:microsoft.com/office/officeart/2005/8/layout/hList6"/>
    <dgm:cxn modelId="{E3F90AB4-ADA3-4FBF-A64A-CB464D498A34}" type="presOf" srcId="{A31EE09E-7DD8-4966-9B11-DBB578E8ACBB}" destId="{21F76EC4-388F-40DD-9047-C7D043284BD2}" srcOrd="0" destOrd="0" presId="urn:microsoft.com/office/officeart/2005/8/layout/hList6"/>
    <dgm:cxn modelId="{F946FD36-8843-4235-BC1C-79317453DE9E}" srcId="{A4E31CD4-CFE4-48DF-AAA6-D0683BBDAA83}" destId="{0133E8F1-25D3-493E-BDDD-2ED08591B0A7}" srcOrd="1" destOrd="0" parTransId="{A95A003A-DB7A-4297-A8BC-250EAD587C7E}" sibTransId="{7909549B-3B05-407B-BC40-69154669AB6F}"/>
    <dgm:cxn modelId="{82FB0BAD-7700-4947-881D-D8C8CE8A6294}" srcId="{A4E31CD4-CFE4-48DF-AAA6-D0683BBDAA83}" destId="{6AE3A6B4-F1AF-4CC0-AACB-D2353165913D}" srcOrd="0" destOrd="0" parTransId="{7FD26BC0-4D15-4241-B17D-7E5A42A4FE4F}" sibTransId="{2B0E93F8-D121-4580-A2B3-FF0E32BDE67C}"/>
    <dgm:cxn modelId="{4197D2C2-BA03-4720-8E8A-1FA79E275A32}" type="presOf" srcId="{79291825-1FE7-49CE-92E1-09D1C99D7EDE}" destId="{2829E8AE-C87D-4D44-B029-48FE2DA8585B}" srcOrd="0" destOrd="2" presId="urn:microsoft.com/office/officeart/2005/8/layout/hList6"/>
    <dgm:cxn modelId="{42977410-62A7-4455-A4E2-17424B978987}" type="presOf" srcId="{D98B80CD-8C55-4602-9C85-B53A7E0CA9C4}" destId="{21F76EC4-388F-40DD-9047-C7D043284BD2}" srcOrd="0" destOrd="1" presId="urn:microsoft.com/office/officeart/2005/8/layout/hList6"/>
    <dgm:cxn modelId="{84DF5A20-7745-47C6-843D-8A96CF3835FB}" type="presOf" srcId="{52F36792-B959-4245-9AF9-6AFDE4B9F5A6}" destId="{E2966362-6815-4A98-8325-B00A22BAF9CE}" srcOrd="0" destOrd="3" presId="urn:microsoft.com/office/officeart/2005/8/layout/hList6"/>
    <dgm:cxn modelId="{02277CE2-23BD-43D1-874C-C39981F51F85}" srcId="{1EF67040-08C3-43B8-AA56-8FBA4BDBCF7B}" destId="{79291825-1FE7-49CE-92E1-09D1C99D7EDE}" srcOrd="0" destOrd="0" parTransId="{C84E08F7-DD80-4D88-97E1-EDCD7A154F71}" sibTransId="{0CBF9691-C42A-43FC-A0B9-79D237F634DC}"/>
    <dgm:cxn modelId="{8902C5B7-BB0D-4498-A3F0-A7D2D05EA35F}" type="presOf" srcId="{A6F0F0E2-FCF2-43A4-99DA-15AF5D98F4FC}" destId="{2829E8AE-C87D-4D44-B029-48FE2DA8585B}" srcOrd="0" destOrd="0" presId="urn:microsoft.com/office/officeart/2005/8/layout/hList6"/>
    <dgm:cxn modelId="{BB015BA1-CC0A-4DC9-A4BE-B84EBDD4F460}" srcId="{A6F0F0E2-FCF2-43A4-99DA-15AF5D98F4FC}" destId="{1EF67040-08C3-43B8-AA56-8FBA4BDBCF7B}" srcOrd="0" destOrd="0" parTransId="{60302770-0D48-40B5-B6BE-D69BC7856BBE}" sibTransId="{45351596-89BA-497D-B707-683365FB91F6}"/>
    <dgm:cxn modelId="{CFB028A5-CFB9-4760-91CA-6A2F07877AC3}" srcId="{1EF67040-08C3-43B8-AA56-8FBA4BDBCF7B}" destId="{D31D15EF-DB90-4C7E-8B4C-F65B91ED43CA}" srcOrd="1" destOrd="0" parTransId="{74B9B172-1AC7-4BDF-8F09-4DF6D3B40221}" sibTransId="{569401B6-218F-4057-83F2-35AFFB4CEC96}"/>
    <dgm:cxn modelId="{0997E280-30ED-4F90-9241-BBF2B28FDBBA}" type="presOf" srcId="{F5C2A347-C4B3-46D7-AB99-8D7F66A52AF2}" destId="{78CC9825-884A-441D-ABCC-E5FF83910691}" srcOrd="0" destOrd="3" presId="urn:microsoft.com/office/officeart/2005/8/layout/hList6"/>
    <dgm:cxn modelId="{52EF5AB1-6BCA-4D8B-8269-152C5B53B003}" srcId="{A31EE09E-7DD8-4966-9B11-DBB578E8ACBB}" destId="{DC3F0B0F-4A81-483A-B72A-793E26D94B98}" srcOrd="1" destOrd="0" parTransId="{C5A3E497-C155-4D4B-B173-FA203EE4911D}" sibTransId="{B57A9BAD-1CDC-4436-932C-58F0E95035DF}"/>
    <dgm:cxn modelId="{E33281C1-0C9A-40CD-AF29-1225557A7F14}" srcId="{C3C2D37A-B2E6-4F37-A311-402A4D27BFA1}" destId="{CDE598F8-0D2C-4E21-81A0-14CE2081CE9B}" srcOrd="0" destOrd="0" parTransId="{8A5A8506-02F1-4F98-9289-282EC84E3B75}" sibTransId="{DC0984C5-A44A-4585-88C6-7F09CCCE2BCA}"/>
    <dgm:cxn modelId="{917EAFB9-84E1-4665-91A2-1D8DD1108163}" srcId="{CDE598F8-0D2C-4E21-81A0-14CE2081CE9B}" destId="{F5C2A347-C4B3-46D7-AB99-8D7F66A52AF2}" srcOrd="1" destOrd="0" parTransId="{A1ECBBFC-B6DD-43F8-A28A-F222EFB2D3AF}" sibTransId="{9A293BCA-5517-451D-9829-8A4C4CFCB39C}"/>
    <dgm:cxn modelId="{FAB802C0-0B6C-4496-9E24-8B6B70637FB9}" type="presOf" srcId="{C3C2D37A-B2E6-4F37-A311-402A4D27BFA1}" destId="{29B40068-36D1-4DA6-B3BD-CB1E66CD7A5F}" srcOrd="0" destOrd="0" presId="urn:microsoft.com/office/officeart/2005/8/layout/hList6"/>
    <dgm:cxn modelId="{B8E90718-78A4-456C-A362-5A82E87EA667}" type="presParOf" srcId="{29B40068-36D1-4DA6-B3BD-CB1E66CD7A5F}" destId="{78CC9825-884A-441D-ABCC-E5FF83910691}" srcOrd="0" destOrd="0" presId="urn:microsoft.com/office/officeart/2005/8/layout/hList6"/>
    <dgm:cxn modelId="{8D4E4CED-88D1-4CD4-BA24-0B0965A5E23B}" type="presParOf" srcId="{29B40068-36D1-4DA6-B3BD-CB1E66CD7A5F}" destId="{C4C79E38-B9D2-448E-B3E4-B99FEA978325}" srcOrd="1" destOrd="0" presId="urn:microsoft.com/office/officeart/2005/8/layout/hList6"/>
    <dgm:cxn modelId="{83877A9E-D079-4D41-806A-3A447D1C7E54}" type="presParOf" srcId="{29B40068-36D1-4DA6-B3BD-CB1E66CD7A5F}" destId="{21F76EC4-388F-40DD-9047-C7D043284BD2}" srcOrd="2" destOrd="0" presId="urn:microsoft.com/office/officeart/2005/8/layout/hList6"/>
    <dgm:cxn modelId="{8B855261-9980-4D3D-A1D4-6FF738EA2FD2}" type="presParOf" srcId="{29B40068-36D1-4DA6-B3BD-CB1E66CD7A5F}" destId="{2FB9C8B0-768F-4E0A-AAFD-F101240B2A50}" srcOrd="3" destOrd="0" presId="urn:microsoft.com/office/officeart/2005/8/layout/hList6"/>
    <dgm:cxn modelId="{036D5E68-7DAE-4863-8BF5-E0E9F54C3B93}" type="presParOf" srcId="{29B40068-36D1-4DA6-B3BD-CB1E66CD7A5F}" destId="{2829E8AE-C87D-4D44-B029-48FE2DA8585B}" srcOrd="4" destOrd="0" presId="urn:microsoft.com/office/officeart/2005/8/layout/hList6"/>
    <dgm:cxn modelId="{F9C66169-4A4F-42BE-A522-D73AAF19DEFD}" type="presParOf" srcId="{29B40068-36D1-4DA6-B3BD-CB1E66CD7A5F}" destId="{5AF208B5-D7A4-4ABB-8E42-953777DE3428}" srcOrd="5" destOrd="0" presId="urn:microsoft.com/office/officeart/2005/8/layout/hList6"/>
    <dgm:cxn modelId="{F6E9FEDF-B6E9-422C-A01F-89FB02E1C9D6}" type="presParOf" srcId="{29B40068-36D1-4DA6-B3BD-CB1E66CD7A5F}" destId="{E2966362-6815-4A98-8325-B00A22BAF9CE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AF91D2-88B0-4B2C-B349-98F589D1D23E}" type="doc">
      <dgm:prSet loTypeId="urn:microsoft.com/office/officeart/2005/8/layout/radial5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EFB224-40C1-47AF-BC3A-B082CFD974F1}">
      <dgm:prSet custT="1"/>
      <dgm:spPr/>
      <dgm:t>
        <a:bodyPr/>
        <a:lstStyle/>
        <a:p>
          <a:pPr rtl="0"/>
          <a:r>
            <a:rPr lang="en-US" sz="2000" dirty="0" smtClean="0"/>
            <a:t>Who has Control?</a:t>
          </a:r>
          <a:endParaRPr lang="en-US" sz="2000" dirty="0"/>
        </a:p>
      </dgm:t>
    </dgm:pt>
    <dgm:pt modelId="{6D791DF9-D876-448A-918E-4DAB7675FD4A}" type="parTrans" cxnId="{0956A588-68C5-424E-9200-1844D6929599}">
      <dgm:prSet/>
      <dgm:spPr/>
      <dgm:t>
        <a:bodyPr/>
        <a:lstStyle/>
        <a:p>
          <a:endParaRPr lang="en-US"/>
        </a:p>
      </dgm:t>
    </dgm:pt>
    <dgm:pt modelId="{12F187DF-E72A-48FB-85B2-8EB4DDE34C93}" type="sibTrans" cxnId="{0956A588-68C5-424E-9200-1844D6929599}">
      <dgm:prSet/>
      <dgm:spPr/>
      <dgm:t>
        <a:bodyPr/>
        <a:lstStyle/>
        <a:p>
          <a:endParaRPr lang="en-US"/>
        </a:p>
      </dgm:t>
    </dgm:pt>
    <dgm:pt modelId="{60F4A965-9CAF-48BA-BBD5-9451ADC94705}">
      <dgm:prSet custT="1"/>
      <dgm:spPr/>
      <dgm:t>
        <a:bodyPr/>
        <a:lstStyle/>
        <a:p>
          <a:pPr rtl="0"/>
          <a:r>
            <a:rPr lang="en-US" sz="2000" dirty="0" smtClean="0"/>
            <a:t>Who has Ownership of Tools?</a:t>
          </a:r>
          <a:endParaRPr lang="en-US" sz="2000" dirty="0"/>
        </a:p>
      </dgm:t>
    </dgm:pt>
    <dgm:pt modelId="{7B013A85-02E1-4EA7-AB1C-035BB135F33A}" type="parTrans" cxnId="{249E1832-D86C-4CD4-805A-2D7B52B3AA8F}">
      <dgm:prSet/>
      <dgm:spPr/>
      <dgm:t>
        <a:bodyPr/>
        <a:lstStyle/>
        <a:p>
          <a:endParaRPr lang="en-US"/>
        </a:p>
      </dgm:t>
    </dgm:pt>
    <dgm:pt modelId="{DC3F5C81-1B66-492B-98A5-CCF4B9124EAF}" type="sibTrans" cxnId="{249E1832-D86C-4CD4-805A-2D7B52B3AA8F}">
      <dgm:prSet/>
      <dgm:spPr/>
      <dgm:t>
        <a:bodyPr/>
        <a:lstStyle/>
        <a:p>
          <a:endParaRPr lang="en-US"/>
        </a:p>
      </dgm:t>
    </dgm:pt>
    <dgm:pt modelId="{CD11F680-D9C3-4851-85EA-7A67BEC047F0}">
      <dgm:prSet custT="1"/>
      <dgm:spPr/>
      <dgm:t>
        <a:bodyPr/>
        <a:lstStyle/>
        <a:p>
          <a:pPr rtl="0"/>
          <a:r>
            <a:rPr lang="en-US" sz="2000" dirty="0" smtClean="0"/>
            <a:t>Who Gains Rewards of Profits?</a:t>
          </a:r>
          <a:endParaRPr lang="en-US" sz="2000" dirty="0"/>
        </a:p>
      </dgm:t>
    </dgm:pt>
    <dgm:pt modelId="{3DE90180-FB1F-417A-B6E4-BA94693B22A3}" type="parTrans" cxnId="{33F292BA-9D6D-480A-B66A-957C879284E3}">
      <dgm:prSet/>
      <dgm:spPr/>
      <dgm:t>
        <a:bodyPr/>
        <a:lstStyle/>
        <a:p>
          <a:endParaRPr lang="en-US"/>
        </a:p>
      </dgm:t>
    </dgm:pt>
    <dgm:pt modelId="{1407AAE2-4984-40B4-A024-F5526217197B}" type="sibTrans" cxnId="{33F292BA-9D6D-480A-B66A-957C879284E3}">
      <dgm:prSet/>
      <dgm:spPr/>
      <dgm:t>
        <a:bodyPr/>
        <a:lstStyle/>
        <a:p>
          <a:endParaRPr lang="en-US"/>
        </a:p>
      </dgm:t>
    </dgm:pt>
    <dgm:pt modelId="{DAAB95D1-2117-476A-BE8C-5906D8F292B2}">
      <dgm:prSet custT="1"/>
      <dgm:spPr/>
      <dgm:t>
        <a:bodyPr/>
        <a:lstStyle/>
        <a:p>
          <a:pPr rtl="0"/>
          <a:r>
            <a:rPr lang="en-US" sz="2000" dirty="0" smtClean="0"/>
            <a:t>Who Bears Risks of Loss?</a:t>
          </a:r>
          <a:endParaRPr lang="en-US" sz="2000" dirty="0"/>
        </a:p>
      </dgm:t>
    </dgm:pt>
    <dgm:pt modelId="{D7857446-2C8C-4EFB-ABD8-5B77E64021C6}" type="parTrans" cxnId="{467C12FE-507A-446E-AEAA-8D1E8CDB8CE3}">
      <dgm:prSet/>
      <dgm:spPr/>
      <dgm:t>
        <a:bodyPr/>
        <a:lstStyle/>
        <a:p>
          <a:endParaRPr lang="en-US"/>
        </a:p>
      </dgm:t>
    </dgm:pt>
    <dgm:pt modelId="{E54D2384-9436-425C-B81C-3FDC17EE4477}" type="sibTrans" cxnId="{467C12FE-507A-446E-AEAA-8D1E8CDB8CE3}">
      <dgm:prSet/>
      <dgm:spPr/>
      <dgm:t>
        <a:bodyPr/>
        <a:lstStyle/>
        <a:p>
          <a:endParaRPr lang="en-US"/>
        </a:p>
      </dgm:t>
    </dgm:pt>
    <dgm:pt modelId="{18209B6D-AA9F-4495-8540-DD33AFF3BE81}">
      <dgm:prSet custT="1"/>
      <dgm:spPr/>
      <dgm:t>
        <a:bodyPr/>
        <a:lstStyle/>
        <a:p>
          <a:pPr rtl="0"/>
          <a:r>
            <a:rPr lang="en-US" sz="3200" dirty="0" smtClean="0"/>
            <a:t>Is this a “true” business?</a:t>
          </a:r>
          <a:endParaRPr lang="en-US" sz="3200" dirty="0"/>
        </a:p>
      </dgm:t>
    </dgm:pt>
    <dgm:pt modelId="{53BA45EF-17C4-42C1-BACE-933C31B88B3B}" type="parTrans" cxnId="{3AECC629-313E-4B4E-965F-FA216B833329}">
      <dgm:prSet/>
      <dgm:spPr/>
      <dgm:t>
        <a:bodyPr/>
        <a:lstStyle/>
        <a:p>
          <a:endParaRPr lang="en-US"/>
        </a:p>
      </dgm:t>
    </dgm:pt>
    <dgm:pt modelId="{74566FBA-2BDB-40ED-8C10-5DDEACBEDEE4}" type="sibTrans" cxnId="{3AECC629-313E-4B4E-965F-FA216B833329}">
      <dgm:prSet/>
      <dgm:spPr/>
      <dgm:t>
        <a:bodyPr/>
        <a:lstStyle/>
        <a:p>
          <a:endParaRPr lang="en-US"/>
        </a:p>
      </dgm:t>
    </dgm:pt>
    <dgm:pt modelId="{FFBB99DB-C4FC-4564-86E6-716FE485442D}" type="pres">
      <dgm:prSet presAssocID="{68AF91D2-88B0-4B2C-B349-98F589D1D23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137A14-0DD0-4ACD-BE2E-ED9E8C6D90BB}" type="pres">
      <dgm:prSet presAssocID="{18209B6D-AA9F-4495-8540-DD33AFF3BE81}" presName="centerShape" presStyleLbl="node0" presStyleIdx="0" presStyleCnt="1" custScaleX="227539" custScaleY="227539"/>
      <dgm:spPr/>
      <dgm:t>
        <a:bodyPr/>
        <a:lstStyle/>
        <a:p>
          <a:endParaRPr lang="en-US"/>
        </a:p>
      </dgm:t>
    </dgm:pt>
    <dgm:pt modelId="{08470620-2BB0-49C2-A8EB-D90041E6C882}" type="pres">
      <dgm:prSet presAssocID="{6D791DF9-D876-448A-918E-4DAB7675FD4A}" presName="parTrans" presStyleLbl="sibTrans2D1" presStyleIdx="0" presStyleCnt="4"/>
      <dgm:spPr/>
      <dgm:t>
        <a:bodyPr/>
        <a:lstStyle/>
        <a:p>
          <a:endParaRPr lang="en-US"/>
        </a:p>
      </dgm:t>
    </dgm:pt>
    <dgm:pt modelId="{D96EF96F-ED16-403B-833C-A9770D1AD735}" type="pres">
      <dgm:prSet presAssocID="{6D791DF9-D876-448A-918E-4DAB7675FD4A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D146F57-85A7-4ADE-85B7-C702DD875435}" type="pres">
      <dgm:prSet presAssocID="{A8EFB224-40C1-47AF-BC3A-B082CFD974F1}" presName="node" presStyleLbl="node1" presStyleIdx="0" presStyleCnt="4" custScaleX="127979" custScaleY="1279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55DBF-9B29-4C2F-911D-1960EC1FEF29}" type="pres">
      <dgm:prSet presAssocID="{7B013A85-02E1-4EA7-AB1C-035BB135F33A}" presName="parTrans" presStyleLbl="sibTrans2D1" presStyleIdx="1" presStyleCnt="4"/>
      <dgm:spPr/>
      <dgm:t>
        <a:bodyPr/>
        <a:lstStyle/>
        <a:p>
          <a:endParaRPr lang="en-US"/>
        </a:p>
      </dgm:t>
    </dgm:pt>
    <dgm:pt modelId="{C2CDD31D-D5BE-4399-8CF2-640F7ACEE792}" type="pres">
      <dgm:prSet presAssocID="{7B013A85-02E1-4EA7-AB1C-035BB135F33A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7F834B5C-7160-44F6-BD3A-865A4CB59575}" type="pres">
      <dgm:prSet presAssocID="{60F4A965-9CAF-48BA-BBD5-9451ADC94705}" presName="node" presStyleLbl="node1" presStyleIdx="1" presStyleCnt="4" custScaleX="127979" custScaleY="1279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1AA75-4293-4E10-AFC0-D756A7E5B7F6}" type="pres">
      <dgm:prSet presAssocID="{3DE90180-FB1F-417A-B6E4-BA94693B22A3}" presName="parTrans" presStyleLbl="sibTrans2D1" presStyleIdx="2" presStyleCnt="4"/>
      <dgm:spPr/>
      <dgm:t>
        <a:bodyPr/>
        <a:lstStyle/>
        <a:p>
          <a:endParaRPr lang="en-US"/>
        </a:p>
      </dgm:t>
    </dgm:pt>
    <dgm:pt modelId="{7A38807F-66B9-4237-BA62-C4E4952A8209}" type="pres">
      <dgm:prSet presAssocID="{3DE90180-FB1F-417A-B6E4-BA94693B22A3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EEA93B84-B231-492D-98BA-506C61E25F45}" type="pres">
      <dgm:prSet presAssocID="{CD11F680-D9C3-4851-85EA-7A67BEC047F0}" presName="node" presStyleLbl="node1" presStyleIdx="2" presStyleCnt="4" custScaleX="127979" custScaleY="1279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4E11D-CA49-466D-938C-A45D47E01DA5}" type="pres">
      <dgm:prSet presAssocID="{D7857446-2C8C-4EFB-ABD8-5B77E64021C6}" presName="parTrans" presStyleLbl="sibTrans2D1" presStyleIdx="3" presStyleCnt="4"/>
      <dgm:spPr/>
      <dgm:t>
        <a:bodyPr/>
        <a:lstStyle/>
        <a:p>
          <a:endParaRPr lang="en-US"/>
        </a:p>
      </dgm:t>
    </dgm:pt>
    <dgm:pt modelId="{636C6E7E-237F-4BC4-AAFF-7F470A9BE180}" type="pres">
      <dgm:prSet presAssocID="{D7857446-2C8C-4EFB-ABD8-5B77E64021C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92D8852-BEC5-41AF-AD25-E49BCD16207C}" type="pres">
      <dgm:prSet presAssocID="{DAAB95D1-2117-476A-BE8C-5906D8F292B2}" presName="node" presStyleLbl="node1" presStyleIdx="3" presStyleCnt="4" custScaleX="127979" custScaleY="1279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F84E5D-251E-43BC-8FF2-547A130E8FD8}" type="presOf" srcId="{D7857446-2C8C-4EFB-ABD8-5B77E64021C6}" destId="{636C6E7E-237F-4BC4-AAFF-7F470A9BE180}" srcOrd="1" destOrd="0" presId="urn:microsoft.com/office/officeart/2005/8/layout/radial5"/>
    <dgm:cxn modelId="{249E1832-D86C-4CD4-805A-2D7B52B3AA8F}" srcId="{18209B6D-AA9F-4495-8540-DD33AFF3BE81}" destId="{60F4A965-9CAF-48BA-BBD5-9451ADC94705}" srcOrd="1" destOrd="0" parTransId="{7B013A85-02E1-4EA7-AB1C-035BB135F33A}" sibTransId="{DC3F5C81-1B66-492B-98A5-CCF4B9124EAF}"/>
    <dgm:cxn modelId="{9B1F0CEF-095B-44AE-9E9B-EDC074BA4E31}" type="presOf" srcId="{60F4A965-9CAF-48BA-BBD5-9451ADC94705}" destId="{7F834B5C-7160-44F6-BD3A-865A4CB59575}" srcOrd="0" destOrd="0" presId="urn:microsoft.com/office/officeart/2005/8/layout/radial5"/>
    <dgm:cxn modelId="{F9872418-6D14-4B60-BB82-9033E5A69755}" type="presOf" srcId="{3DE90180-FB1F-417A-B6E4-BA94693B22A3}" destId="{7A38807F-66B9-4237-BA62-C4E4952A8209}" srcOrd="1" destOrd="0" presId="urn:microsoft.com/office/officeart/2005/8/layout/radial5"/>
    <dgm:cxn modelId="{DDF316F4-478C-460C-AC38-BEC7A9ABB1AE}" type="presOf" srcId="{7B013A85-02E1-4EA7-AB1C-035BB135F33A}" destId="{C2CDD31D-D5BE-4399-8CF2-640F7ACEE792}" srcOrd="1" destOrd="0" presId="urn:microsoft.com/office/officeart/2005/8/layout/radial5"/>
    <dgm:cxn modelId="{39F3BAA9-F132-4227-8F52-AD750038912B}" type="presOf" srcId="{6D791DF9-D876-448A-918E-4DAB7675FD4A}" destId="{D96EF96F-ED16-403B-833C-A9770D1AD735}" srcOrd="1" destOrd="0" presId="urn:microsoft.com/office/officeart/2005/8/layout/radial5"/>
    <dgm:cxn modelId="{EE5B79D5-B0A0-46F7-9A01-8B7B634C6362}" type="presOf" srcId="{CD11F680-D9C3-4851-85EA-7A67BEC047F0}" destId="{EEA93B84-B231-492D-98BA-506C61E25F45}" srcOrd="0" destOrd="0" presId="urn:microsoft.com/office/officeart/2005/8/layout/radial5"/>
    <dgm:cxn modelId="{0744441C-3F6C-4FA8-99FE-DF3C11A7D5F1}" type="presOf" srcId="{6D791DF9-D876-448A-918E-4DAB7675FD4A}" destId="{08470620-2BB0-49C2-A8EB-D90041E6C882}" srcOrd="0" destOrd="0" presId="urn:microsoft.com/office/officeart/2005/8/layout/radial5"/>
    <dgm:cxn modelId="{33F292BA-9D6D-480A-B66A-957C879284E3}" srcId="{18209B6D-AA9F-4495-8540-DD33AFF3BE81}" destId="{CD11F680-D9C3-4851-85EA-7A67BEC047F0}" srcOrd="2" destOrd="0" parTransId="{3DE90180-FB1F-417A-B6E4-BA94693B22A3}" sibTransId="{1407AAE2-4984-40B4-A024-F5526217197B}"/>
    <dgm:cxn modelId="{467C12FE-507A-446E-AEAA-8D1E8CDB8CE3}" srcId="{18209B6D-AA9F-4495-8540-DD33AFF3BE81}" destId="{DAAB95D1-2117-476A-BE8C-5906D8F292B2}" srcOrd="3" destOrd="0" parTransId="{D7857446-2C8C-4EFB-ABD8-5B77E64021C6}" sibTransId="{E54D2384-9436-425C-B81C-3FDC17EE4477}"/>
    <dgm:cxn modelId="{6E7203F4-FCAD-47F2-850C-DF93E226F3E9}" type="presOf" srcId="{7B013A85-02E1-4EA7-AB1C-035BB135F33A}" destId="{74755DBF-9B29-4C2F-911D-1960EC1FEF29}" srcOrd="0" destOrd="0" presId="urn:microsoft.com/office/officeart/2005/8/layout/radial5"/>
    <dgm:cxn modelId="{99396440-59EF-4ECA-8B5A-DA80ECAE97DE}" type="presOf" srcId="{D7857446-2C8C-4EFB-ABD8-5B77E64021C6}" destId="{7C04E11D-CA49-466D-938C-A45D47E01DA5}" srcOrd="0" destOrd="0" presId="urn:microsoft.com/office/officeart/2005/8/layout/radial5"/>
    <dgm:cxn modelId="{FE13769D-2A3F-41D4-83FE-673DEE43F5A2}" type="presOf" srcId="{DAAB95D1-2117-476A-BE8C-5906D8F292B2}" destId="{092D8852-BEC5-41AF-AD25-E49BCD16207C}" srcOrd="0" destOrd="0" presId="urn:microsoft.com/office/officeart/2005/8/layout/radial5"/>
    <dgm:cxn modelId="{942F15D4-0440-4078-9325-7496F2DE8C7C}" type="presOf" srcId="{68AF91D2-88B0-4B2C-B349-98F589D1D23E}" destId="{FFBB99DB-C4FC-4564-86E6-716FE485442D}" srcOrd="0" destOrd="0" presId="urn:microsoft.com/office/officeart/2005/8/layout/radial5"/>
    <dgm:cxn modelId="{EBC37B05-4D07-4447-8C01-069FF88226DD}" type="presOf" srcId="{18209B6D-AA9F-4495-8540-DD33AFF3BE81}" destId="{55137A14-0DD0-4ACD-BE2E-ED9E8C6D90BB}" srcOrd="0" destOrd="0" presId="urn:microsoft.com/office/officeart/2005/8/layout/radial5"/>
    <dgm:cxn modelId="{0956A588-68C5-424E-9200-1844D6929599}" srcId="{18209B6D-AA9F-4495-8540-DD33AFF3BE81}" destId="{A8EFB224-40C1-47AF-BC3A-B082CFD974F1}" srcOrd="0" destOrd="0" parTransId="{6D791DF9-D876-448A-918E-4DAB7675FD4A}" sibTransId="{12F187DF-E72A-48FB-85B2-8EB4DDE34C93}"/>
    <dgm:cxn modelId="{5ACDCE2E-B2E3-411F-9F1F-AE28077B26C2}" type="presOf" srcId="{3DE90180-FB1F-417A-B6E4-BA94693B22A3}" destId="{AA71AA75-4293-4E10-AFC0-D756A7E5B7F6}" srcOrd="0" destOrd="0" presId="urn:microsoft.com/office/officeart/2005/8/layout/radial5"/>
    <dgm:cxn modelId="{2FB13EAF-8DAB-4390-96F9-2C568D16BE83}" type="presOf" srcId="{A8EFB224-40C1-47AF-BC3A-B082CFD974F1}" destId="{4D146F57-85A7-4ADE-85B7-C702DD875435}" srcOrd="0" destOrd="0" presId="urn:microsoft.com/office/officeart/2005/8/layout/radial5"/>
    <dgm:cxn modelId="{3AECC629-313E-4B4E-965F-FA216B833329}" srcId="{68AF91D2-88B0-4B2C-B349-98F589D1D23E}" destId="{18209B6D-AA9F-4495-8540-DD33AFF3BE81}" srcOrd="0" destOrd="0" parTransId="{53BA45EF-17C4-42C1-BACE-933C31B88B3B}" sibTransId="{74566FBA-2BDB-40ED-8C10-5DDEACBEDEE4}"/>
    <dgm:cxn modelId="{A63DCE45-6556-4327-8CC0-EEE53B417E61}" type="presParOf" srcId="{FFBB99DB-C4FC-4564-86E6-716FE485442D}" destId="{55137A14-0DD0-4ACD-BE2E-ED9E8C6D90BB}" srcOrd="0" destOrd="0" presId="urn:microsoft.com/office/officeart/2005/8/layout/radial5"/>
    <dgm:cxn modelId="{5430B47C-E255-4DA7-BA76-1C4DD896E391}" type="presParOf" srcId="{FFBB99DB-C4FC-4564-86E6-716FE485442D}" destId="{08470620-2BB0-49C2-A8EB-D90041E6C882}" srcOrd="1" destOrd="0" presId="urn:microsoft.com/office/officeart/2005/8/layout/radial5"/>
    <dgm:cxn modelId="{D9F53285-D357-4CD3-86C3-13523773DF0C}" type="presParOf" srcId="{08470620-2BB0-49C2-A8EB-D90041E6C882}" destId="{D96EF96F-ED16-403B-833C-A9770D1AD735}" srcOrd="0" destOrd="0" presId="urn:microsoft.com/office/officeart/2005/8/layout/radial5"/>
    <dgm:cxn modelId="{39E35D64-17D0-439C-B6AC-CB09CD769F7A}" type="presParOf" srcId="{FFBB99DB-C4FC-4564-86E6-716FE485442D}" destId="{4D146F57-85A7-4ADE-85B7-C702DD875435}" srcOrd="2" destOrd="0" presId="urn:microsoft.com/office/officeart/2005/8/layout/radial5"/>
    <dgm:cxn modelId="{A3C2CAFD-9208-43A4-8F6F-C19AEB8108E6}" type="presParOf" srcId="{FFBB99DB-C4FC-4564-86E6-716FE485442D}" destId="{74755DBF-9B29-4C2F-911D-1960EC1FEF29}" srcOrd="3" destOrd="0" presId="urn:microsoft.com/office/officeart/2005/8/layout/radial5"/>
    <dgm:cxn modelId="{59A2B061-A979-4827-8BA1-EA67F7363D18}" type="presParOf" srcId="{74755DBF-9B29-4C2F-911D-1960EC1FEF29}" destId="{C2CDD31D-D5BE-4399-8CF2-640F7ACEE792}" srcOrd="0" destOrd="0" presId="urn:microsoft.com/office/officeart/2005/8/layout/radial5"/>
    <dgm:cxn modelId="{B0E840FB-1F45-4187-803B-85784DA7A7AE}" type="presParOf" srcId="{FFBB99DB-C4FC-4564-86E6-716FE485442D}" destId="{7F834B5C-7160-44F6-BD3A-865A4CB59575}" srcOrd="4" destOrd="0" presId="urn:microsoft.com/office/officeart/2005/8/layout/radial5"/>
    <dgm:cxn modelId="{CE95A5EF-ACBE-4B87-BE94-E11F9E6C5940}" type="presParOf" srcId="{FFBB99DB-C4FC-4564-86E6-716FE485442D}" destId="{AA71AA75-4293-4E10-AFC0-D756A7E5B7F6}" srcOrd="5" destOrd="0" presId="urn:microsoft.com/office/officeart/2005/8/layout/radial5"/>
    <dgm:cxn modelId="{621963C1-4A62-43A0-AE68-6E780706ADDD}" type="presParOf" srcId="{AA71AA75-4293-4E10-AFC0-D756A7E5B7F6}" destId="{7A38807F-66B9-4237-BA62-C4E4952A8209}" srcOrd="0" destOrd="0" presId="urn:microsoft.com/office/officeart/2005/8/layout/radial5"/>
    <dgm:cxn modelId="{ED14E9F4-F7D0-4276-8F0D-F13026F5D463}" type="presParOf" srcId="{FFBB99DB-C4FC-4564-86E6-716FE485442D}" destId="{EEA93B84-B231-492D-98BA-506C61E25F45}" srcOrd="6" destOrd="0" presId="urn:microsoft.com/office/officeart/2005/8/layout/radial5"/>
    <dgm:cxn modelId="{A6D1C9CA-9A27-4118-A60F-288F45C2268C}" type="presParOf" srcId="{FFBB99DB-C4FC-4564-86E6-716FE485442D}" destId="{7C04E11D-CA49-466D-938C-A45D47E01DA5}" srcOrd="7" destOrd="0" presId="urn:microsoft.com/office/officeart/2005/8/layout/radial5"/>
    <dgm:cxn modelId="{8F4F1970-FC01-42E0-BA29-12BD222BBEC7}" type="presParOf" srcId="{7C04E11D-CA49-466D-938C-A45D47E01DA5}" destId="{636C6E7E-237F-4BC4-AAFF-7F470A9BE180}" srcOrd="0" destOrd="0" presId="urn:microsoft.com/office/officeart/2005/8/layout/radial5"/>
    <dgm:cxn modelId="{8CDF86C2-C9AB-46AD-9FD6-5D8878F6C679}" type="presParOf" srcId="{FFBB99DB-C4FC-4564-86E6-716FE485442D}" destId="{092D8852-BEC5-41AF-AD25-E49BCD16207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6BBEF-6FE1-4AD5-BEC8-A0EFC45FE6D9}">
      <dsp:nvSpPr>
        <dsp:cNvPr id="0" name=""/>
        <dsp:cNvSpPr/>
      </dsp:nvSpPr>
      <dsp:spPr>
        <a:xfrm>
          <a:off x="-4879928" y="-747825"/>
          <a:ext cx="5812079" cy="5812079"/>
        </a:xfrm>
        <a:prstGeom prst="blockArc">
          <a:avLst>
            <a:gd name="adj1" fmla="val 18900000"/>
            <a:gd name="adj2" fmla="val 2700000"/>
            <a:gd name="adj3" fmla="val 37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2B6B63-ADCC-4B4B-BB1D-9EAA6077CC24}">
      <dsp:nvSpPr>
        <dsp:cNvPr id="0" name=""/>
        <dsp:cNvSpPr/>
      </dsp:nvSpPr>
      <dsp:spPr>
        <a:xfrm>
          <a:off x="407864" y="269690"/>
          <a:ext cx="7381562" cy="539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840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Level of Complexity</a:t>
          </a:r>
          <a:endParaRPr lang="en-US" sz="2800" kern="1200" dirty="0"/>
        </a:p>
      </dsp:txBody>
      <dsp:txXfrm>
        <a:off x="407864" y="269690"/>
        <a:ext cx="7381562" cy="539726"/>
      </dsp:txXfrm>
    </dsp:sp>
    <dsp:sp modelId="{152A1D29-5147-4F14-97CB-A267384BEB0F}">
      <dsp:nvSpPr>
        <dsp:cNvPr id="0" name=""/>
        <dsp:cNvSpPr/>
      </dsp:nvSpPr>
      <dsp:spPr>
        <a:xfrm>
          <a:off x="70535" y="202224"/>
          <a:ext cx="674657" cy="6746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5F17A8-28F8-4FCD-AE83-1750EA2D19CB}">
      <dsp:nvSpPr>
        <dsp:cNvPr id="0" name=""/>
        <dsp:cNvSpPr/>
      </dsp:nvSpPr>
      <dsp:spPr>
        <a:xfrm>
          <a:off x="794616" y="1079020"/>
          <a:ext cx="6994810" cy="539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840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Cost</a:t>
          </a:r>
          <a:endParaRPr lang="en-US" sz="2800" kern="1200" dirty="0"/>
        </a:p>
      </dsp:txBody>
      <dsp:txXfrm>
        <a:off x="794616" y="1079020"/>
        <a:ext cx="6994810" cy="539726"/>
      </dsp:txXfrm>
    </dsp:sp>
    <dsp:sp modelId="{1E6174FF-0735-47F0-9046-0CCE1F6BAFBF}">
      <dsp:nvSpPr>
        <dsp:cNvPr id="0" name=""/>
        <dsp:cNvSpPr/>
      </dsp:nvSpPr>
      <dsp:spPr>
        <a:xfrm>
          <a:off x="457287" y="1011554"/>
          <a:ext cx="674657" cy="6746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296BC-7B32-40C6-A5B6-DCFE5D5C5AB5}">
      <dsp:nvSpPr>
        <dsp:cNvPr id="0" name=""/>
        <dsp:cNvSpPr/>
      </dsp:nvSpPr>
      <dsp:spPr>
        <a:xfrm>
          <a:off x="913317" y="1888350"/>
          <a:ext cx="6876108" cy="539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840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Liability</a:t>
          </a:r>
          <a:endParaRPr lang="en-US" sz="2800" kern="1200" dirty="0"/>
        </a:p>
      </dsp:txBody>
      <dsp:txXfrm>
        <a:off x="913317" y="1888350"/>
        <a:ext cx="6876108" cy="539726"/>
      </dsp:txXfrm>
    </dsp:sp>
    <dsp:sp modelId="{ABE89016-A7B9-4668-843D-EA1FD0C24F07}">
      <dsp:nvSpPr>
        <dsp:cNvPr id="0" name=""/>
        <dsp:cNvSpPr/>
      </dsp:nvSpPr>
      <dsp:spPr>
        <a:xfrm>
          <a:off x="575988" y="1820885"/>
          <a:ext cx="674657" cy="6746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399E23-6407-4EEE-AEEA-6FCC5A8CC10C}">
      <dsp:nvSpPr>
        <dsp:cNvPr id="0" name=""/>
        <dsp:cNvSpPr/>
      </dsp:nvSpPr>
      <dsp:spPr>
        <a:xfrm>
          <a:off x="794616" y="2697681"/>
          <a:ext cx="6994810" cy="539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840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Tax Implications</a:t>
          </a:r>
          <a:endParaRPr lang="en-US" sz="2800" kern="1200" dirty="0"/>
        </a:p>
      </dsp:txBody>
      <dsp:txXfrm>
        <a:off x="794616" y="2697681"/>
        <a:ext cx="6994810" cy="539726"/>
      </dsp:txXfrm>
    </dsp:sp>
    <dsp:sp modelId="{E916357D-FFBF-401C-A34B-8A84EC196183}">
      <dsp:nvSpPr>
        <dsp:cNvPr id="0" name=""/>
        <dsp:cNvSpPr/>
      </dsp:nvSpPr>
      <dsp:spPr>
        <a:xfrm>
          <a:off x="457287" y="2630215"/>
          <a:ext cx="674657" cy="6746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ADAC0-4561-4A4F-B728-96A915874DAA}">
      <dsp:nvSpPr>
        <dsp:cNvPr id="0" name=""/>
        <dsp:cNvSpPr/>
      </dsp:nvSpPr>
      <dsp:spPr>
        <a:xfrm>
          <a:off x="407864" y="3507011"/>
          <a:ext cx="7381562" cy="539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840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Estate and Succession Planning Options</a:t>
          </a:r>
          <a:endParaRPr lang="en-US" sz="2800" kern="1200" dirty="0"/>
        </a:p>
      </dsp:txBody>
      <dsp:txXfrm>
        <a:off x="407864" y="3507011"/>
        <a:ext cx="7381562" cy="539726"/>
      </dsp:txXfrm>
    </dsp:sp>
    <dsp:sp modelId="{B1AC90F4-101E-4BB4-A83E-4932CC1645DE}">
      <dsp:nvSpPr>
        <dsp:cNvPr id="0" name=""/>
        <dsp:cNvSpPr/>
      </dsp:nvSpPr>
      <dsp:spPr>
        <a:xfrm>
          <a:off x="70535" y="3439545"/>
          <a:ext cx="674657" cy="6746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C9825-884A-441D-ABCC-E5FF83910691}">
      <dsp:nvSpPr>
        <dsp:cNvPr id="0" name=""/>
        <dsp:cNvSpPr/>
      </dsp:nvSpPr>
      <dsp:spPr>
        <a:xfrm rot="16200000">
          <a:off x="-1406767" y="1408935"/>
          <a:ext cx="4945033" cy="212716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458" bIns="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u="none" kern="1200" dirty="0" smtClean="0"/>
            <a:t>Tax Planning</a:t>
          </a:r>
          <a:endParaRPr lang="en-US" sz="2100" u="none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Used to income split with family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Note: Kiddie Tax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Used to multiply capital gains exemption</a:t>
          </a:r>
          <a:endParaRPr lang="en-US" sz="1600" kern="1200" dirty="0"/>
        </a:p>
      </dsp:txBody>
      <dsp:txXfrm rot="5400000">
        <a:off x="2168" y="989007"/>
        <a:ext cx="2127163" cy="2967019"/>
      </dsp:txXfrm>
    </dsp:sp>
    <dsp:sp modelId="{21F76EC4-388F-40DD-9047-C7D043284BD2}">
      <dsp:nvSpPr>
        <dsp:cNvPr id="0" name=""/>
        <dsp:cNvSpPr/>
      </dsp:nvSpPr>
      <dsp:spPr>
        <a:xfrm rot="16200000">
          <a:off x="879932" y="1408935"/>
          <a:ext cx="4945033" cy="212716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458" bIns="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u="none" kern="1200" dirty="0" smtClean="0"/>
            <a:t>Estate and Succession Planning</a:t>
          </a:r>
          <a:endParaRPr lang="en-US" sz="2100" u="none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Tax-free transfer to beneficiaries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Delay succession decisions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Avoid Wills Variation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Maintain Confidentiality</a:t>
          </a:r>
          <a:endParaRPr lang="en-US" sz="1600" kern="1200" dirty="0"/>
        </a:p>
      </dsp:txBody>
      <dsp:txXfrm rot="5400000">
        <a:off x="2288867" y="989007"/>
        <a:ext cx="2127163" cy="2967019"/>
      </dsp:txXfrm>
    </dsp:sp>
    <dsp:sp modelId="{2829E8AE-C87D-4D44-B029-48FE2DA8585B}">
      <dsp:nvSpPr>
        <dsp:cNvPr id="0" name=""/>
        <dsp:cNvSpPr/>
      </dsp:nvSpPr>
      <dsp:spPr>
        <a:xfrm rot="16200000">
          <a:off x="3166633" y="1408935"/>
          <a:ext cx="4945033" cy="212716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458" bIns="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Control of the Company</a:t>
          </a:r>
          <a:endParaRPr lang="en-US" sz="21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No requirements re: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Votes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Profit sharing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Information/Audit</a:t>
          </a:r>
          <a:endParaRPr lang="en-US" sz="1600" kern="1200" dirty="0"/>
        </a:p>
      </dsp:txBody>
      <dsp:txXfrm rot="5400000">
        <a:off x="4575568" y="989007"/>
        <a:ext cx="2127163" cy="2967019"/>
      </dsp:txXfrm>
    </dsp:sp>
    <dsp:sp modelId="{E2966362-6815-4A98-8325-B00A22BAF9CE}">
      <dsp:nvSpPr>
        <dsp:cNvPr id="0" name=""/>
        <dsp:cNvSpPr/>
      </dsp:nvSpPr>
      <dsp:spPr>
        <a:xfrm rot="16200000">
          <a:off x="5453333" y="1408935"/>
          <a:ext cx="4945033" cy="212716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458" bIns="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Flexibility</a:t>
          </a:r>
          <a:endParaRPr lang="en-US" sz="21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Add/delete beneficiaries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Successor trusts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Discretionary and fixed terms</a:t>
          </a:r>
          <a:endParaRPr lang="en-US" sz="1600" kern="1200" dirty="0"/>
        </a:p>
      </dsp:txBody>
      <dsp:txXfrm rot="5400000">
        <a:off x="6862268" y="989007"/>
        <a:ext cx="2127163" cy="29670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37A14-0DD0-4ACD-BE2E-ED9E8C6D90BB}">
      <dsp:nvSpPr>
        <dsp:cNvPr id="0" name=""/>
        <dsp:cNvSpPr/>
      </dsp:nvSpPr>
      <dsp:spPr>
        <a:xfrm>
          <a:off x="1676396" y="1347259"/>
          <a:ext cx="2514607" cy="2514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Is this a “true” business?</a:t>
          </a:r>
          <a:endParaRPr lang="en-US" sz="3200" kern="1200" dirty="0"/>
        </a:p>
      </dsp:txBody>
      <dsp:txXfrm>
        <a:off x="2044652" y="1715515"/>
        <a:ext cx="1778095" cy="1778095"/>
      </dsp:txXfrm>
    </dsp:sp>
    <dsp:sp modelId="{08470620-2BB0-49C2-A8EB-D90041E6C882}">
      <dsp:nvSpPr>
        <dsp:cNvPr id="0" name=""/>
        <dsp:cNvSpPr/>
      </dsp:nvSpPr>
      <dsp:spPr>
        <a:xfrm rot="5400000">
          <a:off x="2876175" y="1219735"/>
          <a:ext cx="115049" cy="4656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893433" y="1295600"/>
        <a:ext cx="80534" cy="279366"/>
      </dsp:txXfrm>
    </dsp:sp>
    <dsp:sp modelId="{4D146F57-85A7-4ADE-85B7-C702DD875435}">
      <dsp:nvSpPr>
        <dsp:cNvPr id="0" name=""/>
        <dsp:cNvSpPr/>
      </dsp:nvSpPr>
      <dsp:spPr>
        <a:xfrm>
          <a:off x="2057400" y="-188264"/>
          <a:ext cx="1752598" cy="17525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Who has Control?</a:t>
          </a:r>
          <a:endParaRPr lang="en-US" sz="2000" kern="1200" dirty="0"/>
        </a:p>
      </dsp:txBody>
      <dsp:txXfrm>
        <a:off x="2314062" y="68398"/>
        <a:ext cx="1239274" cy="1239274"/>
      </dsp:txXfrm>
    </dsp:sp>
    <dsp:sp modelId="{74755DBF-9B29-4C2F-911D-1960EC1FEF29}">
      <dsp:nvSpPr>
        <dsp:cNvPr id="0" name=""/>
        <dsp:cNvSpPr/>
      </dsp:nvSpPr>
      <dsp:spPr>
        <a:xfrm rot="10800000">
          <a:off x="4028197" y="2371758"/>
          <a:ext cx="115049" cy="4656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4062712" y="2464880"/>
        <a:ext cx="80534" cy="279366"/>
      </dsp:txXfrm>
    </dsp:sp>
    <dsp:sp modelId="{7F834B5C-7160-44F6-BD3A-865A4CB59575}">
      <dsp:nvSpPr>
        <dsp:cNvPr id="0" name=""/>
        <dsp:cNvSpPr/>
      </dsp:nvSpPr>
      <dsp:spPr>
        <a:xfrm>
          <a:off x="3973929" y="1728264"/>
          <a:ext cx="1752598" cy="17525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Who has Ownership of Tools?</a:t>
          </a:r>
          <a:endParaRPr lang="en-US" sz="2000" kern="1200" dirty="0"/>
        </a:p>
      </dsp:txBody>
      <dsp:txXfrm>
        <a:off x="4230591" y="1984926"/>
        <a:ext cx="1239274" cy="1239274"/>
      </dsp:txXfrm>
    </dsp:sp>
    <dsp:sp modelId="{AA71AA75-4293-4E10-AFC0-D756A7E5B7F6}">
      <dsp:nvSpPr>
        <dsp:cNvPr id="0" name=""/>
        <dsp:cNvSpPr/>
      </dsp:nvSpPr>
      <dsp:spPr>
        <a:xfrm rot="16200000">
          <a:off x="2876175" y="3523781"/>
          <a:ext cx="115049" cy="4656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893433" y="3634161"/>
        <a:ext cx="80534" cy="279366"/>
      </dsp:txXfrm>
    </dsp:sp>
    <dsp:sp modelId="{EEA93B84-B231-492D-98BA-506C61E25F45}">
      <dsp:nvSpPr>
        <dsp:cNvPr id="0" name=""/>
        <dsp:cNvSpPr/>
      </dsp:nvSpPr>
      <dsp:spPr>
        <a:xfrm>
          <a:off x="2057400" y="3644792"/>
          <a:ext cx="1752598" cy="17525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Who Gains Rewards of Profits?</a:t>
          </a:r>
          <a:endParaRPr lang="en-US" sz="2000" kern="1200" dirty="0"/>
        </a:p>
      </dsp:txBody>
      <dsp:txXfrm>
        <a:off x="2314062" y="3901454"/>
        <a:ext cx="1239274" cy="1239274"/>
      </dsp:txXfrm>
    </dsp:sp>
    <dsp:sp modelId="{7C04E11D-CA49-466D-938C-A45D47E01DA5}">
      <dsp:nvSpPr>
        <dsp:cNvPr id="0" name=""/>
        <dsp:cNvSpPr/>
      </dsp:nvSpPr>
      <dsp:spPr>
        <a:xfrm>
          <a:off x="1724152" y="2371758"/>
          <a:ext cx="115049" cy="4656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1724152" y="2464880"/>
        <a:ext cx="80534" cy="279366"/>
      </dsp:txXfrm>
    </dsp:sp>
    <dsp:sp modelId="{092D8852-BEC5-41AF-AD25-E49BCD16207C}">
      <dsp:nvSpPr>
        <dsp:cNvPr id="0" name=""/>
        <dsp:cNvSpPr/>
      </dsp:nvSpPr>
      <dsp:spPr>
        <a:xfrm>
          <a:off x="140872" y="1728264"/>
          <a:ext cx="1752598" cy="17525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Who Bears Risks of Loss?</a:t>
          </a:r>
          <a:endParaRPr lang="en-US" sz="2000" kern="1200" dirty="0"/>
        </a:p>
      </dsp:txBody>
      <dsp:txXfrm>
        <a:off x="397534" y="1984926"/>
        <a:ext cx="1239274" cy="1239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Business Startup 101</a:t>
            </a:r>
            <a:br>
              <a:rPr lang="en-US" dirty="0" smtClean="0"/>
            </a:br>
            <a:r>
              <a:rPr lang="en-US" dirty="0" smtClean="0"/>
              <a:t>Presented by: Eric Schroter, Partner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+1 (604) 273-8481 | eschroter@cfmrlaw.com</a:t>
            </a:r>
            <a:br>
              <a:rPr lang="en-US" dirty="0" smtClean="0"/>
            </a:br>
            <a:r>
              <a:rPr lang="en-US" dirty="0" smtClean="0"/>
              <a:t>www.richmondbclawyers.com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438400" y="8831262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E9120645-EEC2-4891-8992-4C039F4ED123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135" y="8686800"/>
            <a:ext cx="173826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991466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494A60-31A8-47D0-B8B8-81C9A038E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0119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07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1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67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26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81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589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703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268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461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767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8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354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089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742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241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7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21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260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474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14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41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50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86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7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62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73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41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10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4A60-31A8-47D0-B8B8-81C9A038EB2F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Sunday, 16 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+1 (604) 273-8481 | eschroter@cfmrlaw.com www.richmondbclawyers.com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Business Startup 101                                         Presented by: Eric Schroter, Partner     Campbell Froh May &amp; Rice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7B9B8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3812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B9B84"/>
                </a:solidFill>
              </a:defRPr>
            </a:lvl1pPr>
          </a:lstStyle>
          <a:p>
            <a:pPr algn="l"/>
            <a:r>
              <a:rPr lang="en-US" smtClean="0"/>
              <a:t>Presented by: Tommy Tomerson, Esq. 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2400" y="63381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B9B84"/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4F2EF8E0-FCA6-48DF-B3C2-E82947C80B1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31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466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B9B84"/>
                </a:solidFill>
              </a:defRPr>
            </a:lvl1pPr>
          </a:lstStyle>
          <a:p>
            <a:pPr algn="l"/>
            <a:r>
              <a:rPr lang="en-US" smtClean="0"/>
              <a:t>Presented by: Tommy Tomerson, Esq.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2400" y="63381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B9B84"/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4F2EF8E0-FCA6-48DF-B3C2-E82947C80B1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810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>
                <a:solidFill>
                  <a:srgbClr val="7B9B84"/>
                </a:solidFill>
              </a:rPr>
              <a:t>+1 (604) 273-8481 | </a:t>
            </a:r>
            <a:r>
              <a:rPr lang="en-US" sz="1100" u="sng" dirty="0" smtClean="0">
                <a:solidFill>
                  <a:srgbClr val="7B9B84"/>
                </a:solidFill>
              </a:rPr>
              <a:t>eschroter@cfmrlaw.com</a:t>
            </a:r>
            <a:r>
              <a:rPr lang="en-US" sz="1100" u="none" dirty="0" smtClean="0">
                <a:solidFill>
                  <a:srgbClr val="7B9B84"/>
                </a:solidFill>
              </a:rPr>
              <a:t> | </a:t>
            </a:r>
            <a:r>
              <a:rPr lang="en-US" sz="1100" dirty="0" smtClean="0">
                <a:solidFill>
                  <a:srgbClr val="7B9B84"/>
                </a:solidFill>
              </a:rPr>
              <a:t>www.richmondbclawyers.com</a:t>
            </a:r>
          </a:p>
        </p:txBody>
      </p:sp>
    </p:spTree>
    <p:extLst>
      <p:ext uri="{BB962C8B-B14F-4D97-AF65-F5344CB8AC3E}">
        <p14:creationId xmlns:p14="http://schemas.microsoft.com/office/powerpoint/2010/main" val="1473992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754" y="63466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B9B84"/>
                </a:solidFill>
              </a:defRPr>
            </a:lvl1pPr>
          </a:lstStyle>
          <a:p>
            <a:pPr algn="l"/>
            <a:r>
              <a:rPr lang="en-US" smtClean="0"/>
              <a:t>Presented by: Tommy Tomerson, Esq. 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2400" y="63381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B9B84"/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4F2EF8E0-FCA6-48DF-B3C2-E82947C80B1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810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>
                <a:solidFill>
                  <a:srgbClr val="7B9B84"/>
                </a:solidFill>
              </a:rPr>
              <a:t>+1 (604) 273-8481 | </a:t>
            </a:r>
            <a:r>
              <a:rPr lang="en-US" sz="1100" u="sng" dirty="0" smtClean="0">
                <a:solidFill>
                  <a:srgbClr val="7B9B84"/>
                </a:solidFill>
              </a:rPr>
              <a:t>eschroter@cfmrlaw.com</a:t>
            </a:r>
            <a:r>
              <a:rPr lang="en-US" sz="1100" u="none" dirty="0" smtClean="0">
                <a:solidFill>
                  <a:srgbClr val="7B9B84"/>
                </a:solidFill>
              </a:rPr>
              <a:t> | </a:t>
            </a:r>
            <a:r>
              <a:rPr lang="en-US" sz="1100" dirty="0" smtClean="0">
                <a:solidFill>
                  <a:srgbClr val="7B9B84"/>
                </a:solidFill>
              </a:rPr>
              <a:t>www.richmondbclawyers.com</a:t>
            </a:r>
          </a:p>
        </p:txBody>
      </p:sp>
    </p:spTree>
    <p:extLst>
      <p:ext uri="{BB962C8B-B14F-4D97-AF65-F5344CB8AC3E}">
        <p14:creationId xmlns:p14="http://schemas.microsoft.com/office/powerpoint/2010/main" val="450805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466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B9B84"/>
                </a:solidFill>
              </a:defRPr>
            </a:lvl1pPr>
          </a:lstStyle>
          <a:p>
            <a:pPr algn="l"/>
            <a:r>
              <a:rPr lang="en-US" dirty="0" smtClean="0"/>
              <a:t>Presented by: Tommy </a:t>
            </a:r>
            <a:r>
              <a:rPr lang="en-US" dirty="0" err="1" smtClean="0"/>
              <a:t>Tomerson</a:t>
            </a:r>
            <a:r>
              <a:rPr lang="en-US" dirty="0" smtClean="0"/>
              <a:t>, Esq. 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2400" y="63381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B9B84"/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4F2EF8E0-FCA6-48DF-B3C2-E82947C80B1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65810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>
                <a:solidFill>
                  <a:srgbClr val="7B9B84"/>
                </a:solidFill>
              </a:rPr>
              <a:t>+1 (604) 273-8481 | </a:t>
            </a:r>
            <a:r>
              <a:rPr lang="en-US" sz="1100" u="sng" dirty="0" smtClean="0">
                <a:solidFill>
                  <a:srgbClr val="7B9B84"/>
                </a:solidFill>
              </a:rPr>
              <a:t>eschroter@cfmrlaw.com</a:t>
            </a:r>
            <a:r>
              <a:rPr lang="en-US" sz="1100" u="none" dirty="0" smtClean="0">
                <a:solidFill>
                  <a:srgbClr val="7B9B84"/>
                </a:solidFill>
              </a:rPr>
              <a:t> | </a:t>
            </a:r>
            <a:r>
              <a:rPr lang="en-US" sz="1100" dirty="0" smtClean="0">
                <a:solidFill>
                  <a:srgbClr val="7B9B84"/>
                </a:solidFill>
              </a:rPr>
              <a:t>www.richmondbclawyers.com</a:t>
            </a:r>
          </a:p>
        </p:txBody>
      </p:sp>
    </p:spTree>
    <p:extLst>
      <p:ext uri="{BB962C8B-B14F-4D97-AF65-F5344CB8AC3E}">
        <p14:creationId xmlns:p14="http://schemas.microsoft.com/office/powerpoint/2010/main" val="1815847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lang="en-US" sz="2000" kern="1200" dirty="0">
                <a:solidFill>
                  <a:srgbClr val="7B9B8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lang="en-US" sz="4000" b="1" kern="1200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1295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466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B9B84"/>
                </a:solidFill>
              </a:defRPr>
            </a:lvl1pPr>
          </a:lstStyle>
          <a:p>
            <a:pPr algn="l"/>
            <a:r>
              <a:rPr lang="en-US" smtClean="0"/>
              <a:t>Presented by: Tommy Tomerson, Esq.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2400" y="63381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B9B84"/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4F2EF8E0-FCA6-48DF-B3C2-E82947C80B1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65810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>
                <a:solidFill>
                  <a:srgbClr val="7B9B84"/>
                </a:solidFill>
              </a:rPr>
              <a:t>+1 (604) 273-8481 | </a:t>
            </a:r>
            <a:r>
              <a:rPr lang="en-US" sz="1100" u="sng" dirty="0" smtClean="0">
                <a:solidFill>
                  <a:srgbClr val="7B9B84"/>
                </a:solidFill>
              </a:rPr>
              <a:t>eschroter@cfmrlaw.com</a:t>
            </a:r>
            <a:r>
              <a:rPr lang="en-US" sz="1100" u="none" dirty="0" smtClean="0">
                <a:solidFill>
                  <a:srgbClr val="7B9B84"/>
                </a:solidFill>
              </a:rPr>
              <a:t> | </a:t>
            </a:r>
            <a:r>
              <a:rPr lang="en-US" sz="1100" dirty="0" smtClean="0">
                <a:solidFill>
                  <a:srgbClr val="7B9B84"/>
                </a:solidFill>
              </a:rPr>
              <a:t>www.richmondbclawyers.com</a:t>
            </a:r>
          </a:p>
        </p:txBody>
      </p:sp>
    </p:spTree>
    <p:extLst>
      <p:ext uri="{BB962C8B-B14F-4D97-AF65-F5344CB8AC3E}">
        <p14:creationId xmlns:p14="http://schemas.microsoft.com/office/powerpoint/2010/main" val="3166763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3429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B9B84"/>
                </a:solidFill>
              </a:defRPr>
            </a:lvl1pPr>
          </a:lstStyle>
          <a:p>
            <a:pPr algn="l"/>
            <a:r>
              <a:rPr lang="en-US" smtClean="0"/>
              <a:t>Presented by: Tommy Tomerson, Esq. 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62400" y="63381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B9B84"/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4F2EF8E0-FCA6-48DF-B3C2-E82947C80B1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5810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>
                <a:solidFill>
                  <a:srgbClr val="7B9B84"/>
                </a:solidFill>
              </a:rPr>
              <a:t>+1 (604) 273-8481 | </a:t>
            </a:r>
            <a:r>
              <a:rPr lang="en-US" sz="1100" u="sng" dirty="0" smtClean="0">
                <a:solidFill>
                  <a:srgbClr val="7B9B84"/>
                </a:solidFill>
              </a:rPr>
              <a:t>eschroter@cfmrlaw.com</a:t>
            </a:r>
            <a:r>
              <a:rPr lang="en-US" sz="1100" u="none" dirty="0" smtClean="0">
                <a:solidFill>
                  <a:srgbClr val="7B9B84"/>
                </a:solidFill>
              </a:rPr>
              <a:t> | </a:t>
            </a:r>
            <a:r>
              <a:rPr lang="en-US" sz="1100" dirty="0" smtClean="0">
                <a:solidFill>
                  <a:srgbClr val="7B9B84"/>
                </a:solidFill>
              </a:rPr>
              <a:t>www.richmondbclawyers.com</a:t>
            </a:r>
          </a:p>
        </p:txBody>
      </p:sp>
    </p:spTree>
    <p:extLst>
      <p:ext uri="{BB962C8B-B14F-4D97-AF65-F5344CB8AC3E}">
        <p14:creationId xmlns:p14="http://schemas.microsoft.com/office/powerpoint/2010/main" val="1059159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466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B9B84"/>
                </a:solidFill>
              </a:defRPr>
            </a:lvl1pPr>
          </a:lstStyle>
          <a:p>
            <a:pPr algn="l"/>
            <a:r>
              <a:rPr lang="en-US" smtClean="0"/>
              <a:t>Presented by: Tommy Tomerson, Esq.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2400" y="63381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B9B84"/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4F2EF8E0-FCA6-48DF-B3C2-E82947C80B1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5810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>
                <a:solidFill>
                  <a:srgbClr val="7B9B84"/>
                </a:solidFill>
              </a:rPr>
              <a:t>+1 (604) 273-8481 | </a:t>
            </a:r>
            <a:r>
              <a:rPr lang="en-US" sz="1100" u="sng" dirty="0" smtClean="0">
                <a:solidFill>
                  <a:srgbClr val="7B9B84"/>
                </a:solidFill>
              </a:rPr>
              <a:t>eschroter@cfmrlaw.com</a:t>
            </a:r>
            <a:r>
              <a:rPr lang="en-US" sz="1100" u="none" dirty="0" smtClean="0">
                <a:solidFill>
                  <a:srgbClr val="7B9B84"/>
                </a:solidFill>
              </a:rPr>
              <a:t> | </a:t>
            </a:r>
            <a:r>
              <a:rPr lang="en-US" sz="1100" dirty="0" smtClean="0">
                <a:solidFill>
                  <a:srgbClr val="7B9B84"/>
                </a:solidFill>
              </a:rPr>
              <a:t>www.richmondbclawyers.com</a:t>
            </a:r>
          </a:p>
        </p:txBody>
      </p:sp>
    </p:spTree>
    <p:extLst>
      <p:ext uri="{BB962C8B-B14F-4D97-AF65-F5344CB8AC3E}">
        <p14:creationId xmlns:p14="http://schemas.microsoft.com/office/powerpoint/2010/main" val="321432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3812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B9B84"/>
                </a:solidFill>
              </a:defRPr>
            </a:lvl1pPr>
          </a:lstStyle>
          <a:p>
            <a:pPr algn="l"/>
            <a:r>
              <a:rPr lang="en-US" smtClean="0"/>
              <a:t>Presented by: Tommy Tomerson, Esq.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2400" y="63381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B9B84"/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4F2EF8E0-FCA6-48DF-B3C2-E82947C80B1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2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466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B9B84"/>
                </a:solidFill>
              </a:defRPr>
            </a:lvl1pPr>
          </a:lstStyle>
          <a:p>
            <a:pPr algn="l"/>
            <a:r>
              <a:rPr lang="en-US" smtClean="0"/>
              <a:t>Presented by: Tommy Tomerson, Esq. 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2400" y="63381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B9B84"/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4F2EF8E0-FCA6-48DF-B3C2-E82947C80B1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810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>
                <a:solidFill>
                  <a:srgbClr val="7B9B84"/>
                </a:solidFill>
              </a:rPr>
              <a:t>+1 (604) 273-8481 | </a:t>
            </a:r>
            <a:r>
              <a:rPr lang="en-US" sz="1100" u="sng" dirty="0" smtClean="0">
                <a:solidFill>
                  <a:srgbClr val="7B9B84"/>
                </a:solidFill>
              </a:rPr>
              <a:t>eschroter@cfmrlaw.com</a:t>
            </a:r>
            <a:r>
              <a:rPr lang="en-US" sz="1100" u="none" dirty="0" smtClean="0">
                <a:solidFill>
                  <a:srgbClr val="7B9B84"/>
                </a:solidFill>
              </a:rPr>
              <a:t> | </a:t>
            </a:r>
            <a:r>
              <a:rPr lang="en-US" sz="1100" dirty="0" smtClean="0">
                <a:solidFill>
                  <a:srgbClr val="7B9B84"/>
                </a:solidFill>
              </a:rPr>
              <a:t>www.richmondbclawyers.com</a:t>
            </a:r>
          </a:p>
        </p:txBody>
      </p:sp>
    </p:spTree>
    <p:extLst>
      <p:ext uri="{BB962C8B-B14F-4D97-AF65-F5344CB8AC3E}">
        <p14:creationId xmlns:p14="http://schemas.microsoft.com/office/powerpoint/2010/main" val="4157934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466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B9B84"/>
                </a:solidFill>
              </a:defRPr>
            </a:lvl1pPr>
          </a:lstStyle>
          <a:p>
            <a:pPr algn="l"/>
            <a:r>
              <a:rPr lang="en-US" smtClean="0"/>
              <a:t>Presented by: Tommy Tomerson, Esq.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2400" y="63381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B9B84"/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4F2EF8E0-FCA6-48DF-B3C2-E82947C80B1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658100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>
                <a:solidFill>
                  <a:srgbClr val="7B9B84"/>
                </a:solidFill>
              </a:rPr>
              <a:t>+1 (604) 273-8481 | </a:t>
            </a:r>
            <a:r>
              <a:rPr lang="en-US" sz="1100" u="sng" dirty="0" smtClean="0">
                <a:solidFill>
                  <a:srgbClr val="7B9B84"/>
                </a:solidFill>
              </a:rPr>
              <a:t>eschroter@cfmrlaw.com</a:t>
            </a:r>
            <a:r>
              <a:rPr lang="en-US" sz="1100" u="none" dirty="0" smtClean="0">
                <a:solidFill>
                  <a:srgbClr val="7B9B84"/>
                </a:solidFill>
              </a:rPr>
              <a:t> | </a:t>
            </a:r>
            <a:r>
              <a:rPr lang="en-US" sz="1100" dirty="0" smtClean="0">
                <a:solidFill>
                  <a:srgbClr val="7B9B84"/>
                </a:solidFill>
              </a:rPr>
              <a:t>www.richmondbclawyers.com</a:t>
            </a:r>
          </a:p>
        </p:txBody>
      </p:sp>
    </p:spTree>
    <p:extLst>
      <p:ext uri="{BB962C8B-B14F-4D97-AF65-F5344CB8AC3E}">
        <p14:creationId xmlns:p14="http://schemas.microsoft.com/office/powerpoint/2010/main" val="3593661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39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2400" y="63381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B9B84"/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4F2EF8E0-FCA6-48DF-B3C2-E82947C80B14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026" name="Picture 2" descr="C:\Users\brandonh\Desktop\CFMR LAW PICS\CampbellFroh_logo_web_reverse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315" y="6183375"/>
            <a:ext cx="1923685" cy="67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62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START-UP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16,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0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Holding Companies</a:t>
            </a:r>
            <a:br>
              <a:rPr lang="en-US" dirty="0" smtClean="0"/>
            </a:br>
            <a:r>
              <a:rPr lang="en-US" dirty="0" smtClean="0"/>
              <a:t>Trusts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Sophisticated Business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Holding Companies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82682" y="2518836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29822" y="1752600"/>
            <a:ext cx="2596892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Individual</a:t>
            </a:r>
          </a:p>
        </p:txBody>
      </p:sp>
      <p:cxnSp>
        <p:nvCxnSpPr>
          <p:cNvPr id="14" name="Straight Arrow Connector 13"/>
          <p:cNvCxnSpPr>
            <a:stCxn id="13" idx="2"/>
            <a:endCxn id="15" idx="0"/>
          </p:cNvCxnSpPr>
          <p:nvPr/>
        </p:nvCxnSpPr>
        <p:spPr>
          <a:xfrm>
            <a:off x="4428268" y="2337375"/>
            <a:ext cx="0" cy="826791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82684" y="4234824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03290" y="3164166"/>
            <a:ext cx="2249956" cy="892552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Holdco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(Holding Company)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stCxn id="15" idx="2"/>
            <a:endCxn id="17" idx="0"/>
          </p:cNvCxnSpPr>
          <p:nvPr/>
        </p:nvCxnSpPr>
        <p:spPr>
          <a:xfrm>
            <a:off x="4428268" y="4056718"/>
            <a:ext cx="0" cy="820082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04368" y="4876800"/>
            <a:ext cx="1447800" cy="584775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Opco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22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Holdco Advantages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Creditor-proof </a:t>
            </a:r>
            <a:r>
              <a:rPr lang="en-US" dirty="0" err="1" smtClean="0"/>
              <a:t>Opco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Separate </a:t>
            </a:r>
            <a:r>
              <a:rPr lang="en-US" dirty="0" err="1"/>
              <a:t>O</a:t>
            </a:r>
            <a:r>
              <a:rPr lang="en-US" dirty="0" err="1" smtClean="0"/>
              <a:t>pcos</a:t>
            </a:r>
            <a:r>
              <a:rPr lang="en-US" dirty="0" smtClean="0"/>
              <a:t> for Projects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53974" y="3726011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5658" y="2854186"/>
            <a:ext cx="1518658" cy="584775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Holdco</a:t>
            </a:r>
          </a:p>
        </p:txBody>
      </p:sp>
      <p:cxnSp>
        <p:nvCxnSpPr>
          <p:cNvPr id="15" name="Straight Arrow Connector 14"/>
          <p:cNvCxnSpPr>
            <a:stCxn id="14" idx="2"/>
            <a:endCxn id="16" idx="0"/>
          </p:cNvCxnSpPr>
          <p:nvPr/>
        </p:nvCxnSpPr>
        <p:spPr>
          <a:xfrm>
            <a:off x="1134987" y="3438961"/>
            <a:ext cx="0" cy="983456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1087" y="4422417"/>
            <a:ext cx="1447800" cy="584775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Opco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7" name="Right Brace 16"/>
          <p:cNvSpPr/>
          <p:nvPr/>
        </p:nvSpPr>
        <p:spPr>
          <a:xfrm>
            <a:off x="2124725" y="2854186"/>
            <a:ext cx="271137" cy="584775"/>
          </a:xfrm>
          <a:prstGeom prst="rightBrace">
            <a:avLst/>
          </a:prstGeom>
          <a:ln w="19050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>
            <a:off x="2124725" y="4422417"/>
            <a:ext cx="271137" cy="584775"/>
          </a:xfrm>
          <a:prstGeom prst="rightBrace">
            <a:avLst/>
          </a:prstGeom>
          <a:ln w="19050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514600" y="2536973"/>
            <a:ext cx="1981200" cy="1219200"/>
          </a:xfrm>
          <a:prstGeom prst="roundRect">
            <a:avLst/>
          </a:prstGeom>
          <a:solidFill>
            <a:schemeClr val="bg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Tangible Assets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514600" y="4105204"/>
            <a:ext cx="1981200" cy="1219200"/>
          </a:xfrm>
          <a:prstGeom prst="roundRect">
            <a:avLst/>
          </a:prstGeom>
          <a:solidFill>
            <a:schemeClr val="bg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Work in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Accounts Receivable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00881" y="2741791"/>
            <a:ext cx="1518658" cy="584775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Holdco</a:t>
            </a:r>
          </a:p>
        </p:txBody>
      </p:sp>
      <p:cxnSp>
        <p:nvCxnSpPr>
          <p:cNvPr id="28" name="Straight Arrow Connector 27"/>
          <p:cNvCxnSpPr>
            <a:stCxn id="27" idx="2"/>
            <a:endCxn id="29" idx="0"/>
          </p:cNvCxnSpPr>
          <p:nvPr/>
        </p:nvCxnSpPr>
        <p:spPr>
          <a:xfrm>
            <a:off x="6760210" y="3326566"/>
            <a:ext cx="0" cy="1328896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169791" y="4655462"/>
            <a:ext cx="1180838" cy="584775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Opco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>
            <a:stCxn id="27" idx="2"/>
            <a:endCxn id="31" idx="0"/>
          </p:cNvCxnSpPr>
          <p:nvPr/>
        </p:nvCxnSpPr>
        <p:spPr>
          <a:xfrm>
            <a:off x="6760210" y="3326566"/>
            <a:ext cx="1374009" cy="983456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543800" y="4310022"/>
            <a:ext cx="1180838" cy="584775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Opco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32" name="Straight Arrow Connector 31"/>
          <p:cNvCxnSpPr>
            <a:stCxn id="27" idx="2"/>
            <a:endCxn id="33" idx="0"/>
          </p:cNvCxnSpPr>
          <p:nvPr/>
        </p:nvCxnSpPr>
        <p:spPr>
          <a:xfrm flipH="1">
            <a:off x="5391019" y="3326566"/>
            <a:ext cx="1369191" cy="969952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00600" y="4296518"/>
            <a:ext cx="1180838" cy="584775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Opco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7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Shareholder Planning with Companies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74288" y="3540533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1/3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5205" y="3540533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1/3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9448" y="354053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1/3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80445" y="2832647"/>
            <a:ext cx="1787686" cy="707886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Holdco</a:t>
            </a:r>
            <a:r>
              <a:rPr lang="en-US" sz="2800" baseline="-25000" dirty="0" smtClean="0">
                <a:solidFill>
                  <a:schemeClr val="bg1"/>
                </a:solidFill>
              </a:rPr>
              <a:t>2</a:t>
            </a:r>
            <a:endParaRPr lang="en-US" sz="4000" baseline="-25000" dirty="0" smtClean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>
            <a:stCxn id="13" idx="2"/>
            <a:endCxn id="15" idx="0"/>
          </p:cNvCxnSpPr>
          <p:nvPr/>
        </p:nvCxnSpPr>
        <p:spPr>
          <a:xfrm>
            <a:off x="4874288" y="3540533"/>
            <a:ext cx="9525" cy="989765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58287" y="4530298"/>
            <a:ext cx="2051052" cy="830997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</a:rPr>
              <a:t>Opco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stCxn id="25" idx="2"/>
            <a:endCxn id="15" idx="0"/>
          </p:cNvCxnSpPr>
          <p:nvPr/>
        </p:nvCxnSpPr>
        <p:spPr>
          <a:xfrm flipH="1">
            <a:off x="4883813" y="3540532"/>
            <a:ext cx="1905637" cy="989766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26" idx="2"/>
            <a:endCxn id="15" idx="0"/>
          </p:cNvCxnSpPr>
          <p:nvPr/>
        </p:nvCxnSpPr>
        <p:spPr>
          <a:xfrm>
            <a:off x="2943678" y="3540531"/>
            <a:ext cx="1940135" cy="989767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95607" y="2832646"/>
            <a:ext cx="1787686" cy="707886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Holdco</a:t>
            </a:r>
            <a:r>
              <a:rPr lang="en-US" sz="2800" baseline="-25000" dirty="0" smtClean="0">
                <a:solidFill>
                  <a:schemeClr val="bg1"/>
                </a:solidFill>
              </a:rPr>
              <a:t>3</a:t>
            </a:r>
            <a:endParaRPr lang="en-US" sz="4000" baseline="-25000" dirty="0" smtClean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49835" y="2832645"/>
            <a:ext cx="1787686" cy="707886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Holdco</a:t>
            </a:r>
            <a:r>
              <a:rPr lang="en-US" sz="2800" baseline="-25000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75842" y="2051624"/>
            <a:ext cx="2596892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Individual</a:t>
            </a:r>
          </a:p>
        </p:txBody>
      </p:sp>
      <p:cxnSp>
        <p:nvCxnSpPr>
          <p:cNvPr id="19" name="Straight Arrow Connector 18"/>
          <p:cNvCxnSpPr>
            <a:stCxn id="17" idx="2"/>
            <a:endCxn id="13" idx="0"/>
          </p:cNvCxnSpPr>
          <p:nvPr/>
        </p:nvCxnSpPr>
        <p:spPr>
          <a:xfrm>
            <a:off x="4874288" y="2636399"/>
            <a:ext cx="0" cy="196248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45232" y="1587787"/>
            <a:ext cx="2596892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Individual</a:t>
            </a:r>
          </a:p>
        </p:txBody>
      </p:sp>
      <p:cxnSp>
        <p:nvCxnSpPr>
          <p:cNvPr id="21" name="Straight Arrow Connector 20"/>
          <p:cNvCxnSpPr>
            <a:stCxn id="20" idx="2"/>
            <a:endCxn id="26" idx="0"/>
          </p:cNvCxnSpPr>
          <p:nvPr/>
        </p:nvCxnSpPr>
        <p:spPr>
          <a:xfrm>
            <a:off x="2943678" y="2172562"/>
            <a:ext cx="0" cy="660083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91002" y="1587786"/>
            <a:ext cx="2596892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Individual</a:t>
            </a:r>
          </a:p>
        </p:txBody>
      </p:sp>
      <p:cxnSp>
        <p:nvCxnSpPr>
          <p:cNvPr id="23" name="Straight Arrow Connector 22"/>
          <p:cNvCxnSpPr>
            <a:stCxn id="22" idx="2"/>
            <a:endCxn id="25" idx="0"/>
          </p:cNvCxnSpPr>
          <p:nvPr/>
        </p:nvCxnSpPr>
        <p:spPr>
          <a:xfrm>
            <a:off x="6789448" y="2172561"/>
            <a:ext cx="2" cy="660085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80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Trust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sz="half" idx="1"/>
          </p:nvPr>
        </p:nvSpPr>
        <p:spPr>
          <a:xfrm>
            <a:off x="228599" y="2895600"/>
            <a:ext cx="3886202" cy="319989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Not a legal entity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Contractual arrangement b/w Settlor and Trustee</a:t>
            </a:r>
          </a:p>
          <a:p>
            <a:pPr indent="-285750"/>
            <a:r>
              <a:rPr lang="en-US" sz="2400" dirty="0" smtClean="0"/>
              <a:t>Trustee holds property on behalf of beneficiaries in accordance with trust agreement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62645" y="2362199"/>
            <a:ext cx="461505" cy="914400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3" idx="2"/>
            <a:endCxn id="8" idx="0"/>
          </p:cNvCxnSpPr>
          <p:nvPr/>
        </p:nvCxnSpPr>
        <p:spPr>
          <a:xfrm>
            <a:off x="5899962" y="1828799"/>
            <a:ext cx="1" cy="956195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76083" y="1735017"/>
            <a:ext cx="2532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Settlor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(Gifts </a:t>
            </a:r>
            <a:r>
              <a:rPr lang="en-US" dirty="0">
                <a:solidFill>
                  <a:schemeClr val="bg1"/>
                </a:solidFill>
              </a:rPr>
              <a:t>Initial Property)</a:t>
            </a:r>
          </a:p>
          <a:p>
            <a:pPr algn="ctr"/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35967" y="4093389"/>
            <a:ext cx="184731" cy="369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solidFill>
                <a:schemeClr val="bg1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4557350" y="1149309"/>
            <a:ext cx="4244151" cy="4302193"/>
            <a:chOff x="4557350" y="1149309"/>
            <a:chExt cx="4244151" cy="4302193"/>
          </a:xfrm>
        </p:grpSpPr>
        <p:sp>
          <p:nvSpPr>
            <p:cNvPr id="8" name="Isosceles Triangle 7"/>
            <p:cNvSpPr/>
            <p:nvPr/>
          </p:nvSpPr>
          <p:spPr>
            <a:xfrm>
              <a:off x="4557350" y="2784994"/>
              <a:ext cx="2685227" cy="2314851"/>
            </a:xfrm>
            <a:prstGeom prst="triangl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Trust</a:t>
              </a:r>
              <a:endParaRPr lang="en-US" dirty="0"/>
            </a:p>
          </p:txBody>
        </p:sp>
        <p:cxnSp>
          <p:nvCxnSpPr>
            <p:cNvPr id="11" name="Straight Arrow Connector 10"/>
            <p:cNvCxnSpPr>
              <a:stCxn id="8" idx="5"/>
              <a:endCxn id="24" idx="1"/>
            </p:cNvCxnSpPr>
            <p:nvPr/>
          </p:nvCxnSpPr>
          <p:spPr>
            <a:xfrm>
              <a:off x="6571270" y="3942420"/>
              <a:ext cx="723413" cy="0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923701" y="1149309"/>
              <a:ext cx="195252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Trustee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(Administers </a:t>
              </a:r>
              <a:r>
                <a:rPr lang="en-US" dirty="0">
                  <a:solidFill>
                    <a:schemeClr val="bg1"/>
                  </a:solidFill>
                </a:rPr>
                <a:t>Trust)</a:t>
              </a:r>
            </a:p>
            <a:p>
              <a:endParaRPr lang="en-US" sz="1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94683" y="3741259"/>
              <a:ext cx="1506818" cy="402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bg1"/>
                  </a:solidFill>
                </a:rPr>
                <a:t>Beneficiaries</a:t>
              </a:r>
            </a:p>
          </p:txBody>
        </p:sp>
        <p:sp>
          <p:nvSpPr>
            <p:cNvPr id="43" name="Right Brace 42"/>
            <p:cNvSpPr/>
            <p:nvPr/>
          </p:nvSpPr>
          <p:spPr>
            <a:xfrm rot="16200000">
              <a:off x="5724134" y="3974341"/>
              <a:ext cx="351656" cy="2602665"/>
            </a:xfrm>
            <a:prstGeom prst="rightBrace">
              <a:avLst/>
            </a:prstGeom>
            <a:ln w="19050">
              <a:solidFill>
                <a:schemeClr val="bg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633549" y="5449160"/>
            <a:ext cx="2532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Property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sz="1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33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Mechanisms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8216" y="1219200"/>
            <a:ext cx="4040188" cy="639762"/>
          </a:xfrm>
        </p:spPr>
        <p:txBody>
          <a:bodyPr>
            <a:noAutofit/>
          </a:bodyPr>
          <a:lstStyle/>
          <a:p>
            <a:r>
              <a:rPr lang="en-US" sz="2200" dirty="0"/>
              <a:t>Trust may </a:t>
            </a:r>
            <a:r>
              <a:rPr lang="en-US" sz="2200" dirty="0" smtClean="0"/>
              <a:t>hold </a:t>
            </a:r>
            <a:r>
              <a:rPr lang="en-US" sz="2200" dirty="0"/>
              <a:t>shares in </a:t>
            </a:r>
            <a:r>
              <a:rPr lang="en-US" sz="2200" dirty="0" err="1"/>
              <a:t>o</a:t>
            </a:r>
            <a:r>
              <a:rPr lang="en-US" sz="2200" dirty="0" err="1" smtClean="0"/>
              <a:t>pco</a:t>
            </a:r>
            <a:endParaRPr lang="en-US" sz="2200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"/>
          </p:nvPr>
        </p:nvSpPr>
        <p:spPr>
          <a:xfrm>
            <a:off x="4686041" y="1219200"/>
            <a:ext cx="4041775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Trust may hold shares in </a:t>
            </a:r>
            <a:r>
              <a:rPr lang="en-US" dirty="0" err="1" smtClean="0"/>
              <a:t>holdco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548557" y="5241711"/>
            <a:ext cx="941207" cy="369331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 smtClean="0">
                <a:solidFill>
                  <a:schemeClr val="bg1"/>
                </a:solidFill>
              </a:rPr>
              <a:t>Opco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4135" y="5244993"/>
            <a:ext cx="1103226" cy="369332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Holdco</a:t>
            </a:r>
          </a:p>
        </p:txBody>
      </p:sp>
      <p:cxnSp>
        <p:nvCxnSpPr>
          <p:cNvPr id="36" name="Straight Arrow Connector 35"/>
          <p:cNvCxnSpPr>
            <a:stCxn id="12" idx="2"/>
            <a:endCxn id="37" idx="0"/>
          </p:cNvCxnSpPr>
          <p:nvPr/>
        </p:nvCxnSpPr>
        <p:spPr>
          <a:xfrm>
            <a:off x="5815748" y="5614325"/>
            <a:ext cx="0" cy="457999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345144" y="6072324"/>
            <a:ext cx="941207" cy="369332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 smtClean="0">
                <a:solidFill>
                  <a:schemeClr val="bg1"/>
                </a:solidFill>
              </a:rPr>
              <a:t>Opco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71396" y="5660819"/>
            <a:ext cx="563649" cy="297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61" name="Isosceles Triangle 60"/>
          <p:cNvSpPr/>
          <p:nvPr/>
        </p:nvSpPr>
        <p:spPr>
          <a:xfrm>
            <a:off x="4827826" y="3131327"/>
            <a:ext cx="1975846" cy="1703315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Trust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1" idx="5"/>
            <a:endCxn id="64" idx="1"/>
          </p:cNvCxnSpPr>
          <p:nvPr/>
        </p:nvCxnSpPr>
        <p:spPr>
          <a:xfrm flipV="1">
            <a:off x="6309711" y="3971304"/>
            <a:ext cx="624489" cy="11681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377231" y="1928684"/>
            <a:ext cx="877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Trustee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34200" y="3786638"/>
            <a:ext cx="1436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Beneficiaries</a:t>
            </a:r>
          </a:p>
        </p:txBody>
      </p:sp>
      <p:cxnSp>
        <p:nvCxnSpPr>
          <p:cNvPr id="66" name="Straight Arrow Connector 65"/>
          <p:cNvCxnSpPr>
            <a:stCxn id="63" idx="2"/>
            <a:endCxn id="61" idx="0"/>
          </p:cNvCxnSpPr>
          <p:nvPr/>
        </p:nvCxnSpPr>
        <p:spPr>
          <a:xfrm>
            <a:off x="5815749" y="2298016"/>
            <a:ext cx="0" cy="833311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Isosceles Triangle 71"/>
          <p:cNvSpPr/>
          <p:nvPr/>
        </p:nvSpPr>
        <p:spPr>
          <a:xfrm>
            <a:off x="1031240" y="3131327"/>
            <a:ext cx="1975846" cy="1703315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Trust</a:t>
            </a:r>
            <a:endParaRPr lang="en-US" dirty="0"/>
          </a:p>
        </p:txBody>
      </p:sp>
      <p:cxnSp>
        <p:nvCxnSpPr>
          <p:cNvPr id="73" name="Straight Arrow Connector 72"/>
          <p:cNvCxnSpPr>
            <a:stCxn id="72" idx="5"/>
            <a:endCxn id="75" idx="1"/>
          </p:cNvCxnSpPr>
          <p:nvPr/>
        </p:nvCxnSpPr>
        <p:spPr>
          <a:xfrm flipV="1">
            <a:off x="2513125" y="3971304"/>
            <a:ext cx="624489" cy="11681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580644" y="1929612"/>
            <a:ext cx="877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Trustee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137614" y="3786638"/>
            <a:ext cx="1436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Beneficiaries</a:t>
            </a:r>
          </a:p>
        </p:txBody>
      </p:sp>
      <p:cxnSp>
        <p:nvCxnSpPr>
          <p:cNvPr id="77" name="Straight Arrow Connector 76"/>
          <p:cNvCxnSpPr>
            <a:stCxn id="74" idx="2"/>
            <a:endCxn id="72" idx="0"/>
          </p:cNvCxnSpPr>
          <p:nvPr/>
        </p:nvCxnSpPr>
        <p:spPr>
          <a:xfrm>
            <a:off x="2019162" y="2298944"/>
            <a:ext cx="1" cy="832383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1" idx="3"/>
            <a:endCxn id="12" idx="0"/>
          </p:cNvCxnSpPr>
          <p:nvPr/>
        </p:nvCxnSpPr>
        <p:spPr>
          <a:xfrm flipH="1">
            <a:off x="5815748" y="4834642"/>
            <a:ext cx="1" cy="410351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2" idx="3"/>
            <a:endCxn id="33" idx="0"/>
          </p:cNvCxnSpPr>
          <p:nvPr/>
        </p:nvCxnSpPr>
        <p:spPr>
          <a:xfrm flipH="1">
            <a:off x="2019161" y="4834642"/>
            <a:ext cx="2" cy="407069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71396" y="4891298"/>
            <a:ext cx="563649" cy="297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57400" y="4891298"/>
            <a:ext cx="563649" cy="297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147480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Trust may </a:t>
            </a:r>
            <a:r>
              <a:rPr lang="en-US" dirty="0"/>
              <a:t>h</a:t>
            </a:r>
            <a:r>
              <a:rPr lang="en-US" dirty="0" smtClean="0"/>
              <a:t>old shares in</a:t>
            </a:r>
            <a:br>
              <a:rPr lang="en-US" dirty="0" smtClean="0"/>
            </a:br>
            <a:r>
              <a:rPr lang="en-US" dirty="0" err="1" smtClean="0"/>
              <a:t>Opco</a:t>
            </a:r>
            <a:r>
              <a:rPr lang="en-US" dirty="0" smtClean="0"/>
              <a:t> and </a:t>
            </a:r>
            <a:r>
              <a:rPr lang="en-US" dirty="0" err="1" smtClean="0"/>
              <a:t>Investco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870118" y="4904822"/>
            <a:ext cx="941207" cy="369331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 smtClean="0">
                <a:solidFill>
                  <a:schemeClr val="bg1"/>
                </a:solidFill>
              </a:rPr>
              <a:t>Opco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56" name="Isosceles Triangle 55"/>
          <p:cNvSpPr/>
          <p:nvPr/>
        </p:nvSpPr>
        <p:spPr>
          <a:xfrm>
            <a:off x="3352800" y="2872570"/>
            <a:ext cx="1975846" cy="1703315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Trust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902205" y="1668999"/>
            <a:ext cx="877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Trustee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1" name="Straight Arrow Connector 60"/>
          <p:cNvCxnSpPr>
            <a:stCxn id="58" idx="2"/>
            <a:endCxn id="56" idx="0"/>
          </p:cNvCxnSpPr>
          <p:nvPr/>
        </p:nvCxnSpPr>
        <p:spPr>
          <a:xfrm>
            <a:off x="4340723" y="2038331"/>
            <a:ext cx="0" cy="834239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56" idx="5"/>
            <a:endCxn id="67" idx="2"/>
          </p:cNvCxnSpPr>
          <p:nvPr/>
        </p:nvCxnSpPr>
        <p:spPr>
          <a:xfrm flipV="1">
            <a:off x="4834685" y="3050954"/>
            <a:ext cx="1650051" cy="673274"/>
          </a:xfrm>
          <a:prstGeom prst="bentConnector2">
            <a:avLst/>
          </a:prstGeom>
          <a:ln w="285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875136" y="2681622"/>
            <a:ext cx="1219200" cy="369332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 smtClean="0">
                <a:solidFill>
                  <a:schemeClr val="bg1"/>
                </a:solidFill>
              </a:rPr>
              <a:t>Investco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  <p:cxnSp>
        <p:nvCxnSpPr>
          <p:cNvPr id="75" name="Elbow Connector 74"/>
          <p:cNvCxnSpPr>
            <a:stCxn id="56" idx="5"/>
            <a:endCxn id="77" idx="0"/>
          </p:cNvCxnSpPr>
          <p:nvPr/>
        </p:nvCxnSpPr>
        <p:spPr>
          <a:xfrm>
            <a:off x="4834685" y="3724228"/>
            <a:ext cx="1650051" cy="551324"/>
          </a:xfrm>
          <a:prstGeom prst="bentConnector2">
            <a:avLst/>
          </a:prstGeom>
          <a:ln w="285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613632" y="4275552"/>
            <a:ext cx="174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Family Members</a:t>
            </a:r>
          </a:p>
        </p:txBody>
      </p:sp>
      <p:cxnSp>
        <p:nvCxnSpPr>
          <p:cNvPr id="12" name="Straight Arrow Connector 11"/>
          <p:cNvCxnSpPr>
            <a:stCxn id="56" idx="5"/>
            <a:endCxn id="67" idx="1"/>
          </p:cNvCxnSpPr>
          <p:nvPr/>
        </p:nvCxnSpPr>
        <p:spPr>
          <a:xfrm flipV="1">
            <a:off x="4834685" y="2866288"/>
            <a:ext cx="1040451" cy="857940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34685" y="287257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100%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1444" y="3402902"/>
            <a:ext cx="1436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Beneficiaries</a:t>
            </a:r>
          </a:p>
        </p:txBody>
      </p:sp>
      <p:sp>
        <p:nvSpPr>
          <p:cNvPr id="17" name="Right Brace 16"/>
          <p:cNvSpPr/>
          <p:nvPr/>
        </p:nvSpPr>
        <p:spPr>
          <a:xfrm>
            <a:off x="7372213" y="2660790"/>
            <a:ext cx="258756" cy="1915095"/>
          </a:xfrm>
          <a:prstGeom prst="rightBrace">
            <a:avLst/>
          </a:prstGeom>
          <a:ln w="19050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56" idx="3"/>
            <a:endCxn id="54" idx="0"/>
          </p:cNvCxnSpPr>
          <p:nvPr/>
        </p:nvCxnSpPr>
        <p:spPr>
          <a:xfrm flipH="1">
            <a:off x="4340722" y="4575885"/>
            <a:ext cx="1" cy="328937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40721" y="4575885"/>
            <a:ext cx="775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9513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Advantages of Trusts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2001480"/>
              </p:ext>
            </p:extLst>
          </p:nvPr>
        </p:nvGraphicFramePr>
        <p:xfrm>
          <a:off x="152400" y="1143000"/>
          <a:ext cx="8991600" cy="4945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075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Personal Service Businesses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70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“Personal Service Business”?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72150" y="2162487"/>
            <a:ext cx="1943100" cy="461665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Corporation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7400" y="3369149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This or a “related” person provides services and it is “reasonable to regard” the person as an “employee” of the third party if you ignore the corporation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00700" y="1058255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Specified Shareholder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33082" y="1977820"/>
            <a:ext cx="1733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Contract for Services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20320" y="2023986"/>
            <a:ext cx="32594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</a:t>
            </a:r>
            <a:r>
              <a:rPr lang="en-US" sz="2400" baseline="30000" dirty="0" smtClean="0">
                <a:solidFill>
                  <a:schemeClr val="bg1"/>
                </a:solidFill>
              </a:rPr>
              <a:t>rd</a:t>
            </a:r>
            <a:r>
              <a:rPr lang="en-US" sz="2400" dirty="0" smtClean="0">
                <a:solidFill>
                  <a:schemeClr val="bg1"/>
                </a:solidFill>
              </a:rPr>
              <a:t> party purchaser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(not “associated” with the Corp.)</a:t>
            </a:r>
          </a:p>
        </p:txBody>
      </p:sp>
      <p:cxnSp>
        <p:nvCxnSpPr>
          <p:cNvPr id="16" name="Straight Arrow Connector 15"/>
          <p:cNvCxnSpPr>
            <a:stCxn id="13" idx="2"/>
            <a:endCxn id="7" idx="0"/>
          </p:cNvCxnSpPr>
          <p:nvPr/>
        </p:nvCxnSpPr>
        <p:spPr>
          <a:xfrm>
            <a:off x="6743700" y="1889252"/>
            <a:ext cx="0" cy="273235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3" idx="3"/>
            <a:endCxn id="8" idx="3"/>
          </p:cNvCxnSpPr>
          <p:nvPr/>
        </p:nvCxnSpPr>
        <p:spPr>
          <a:xfrm>
            <a:off x="7886700" y="1473754"/>
            <a:ext cx="38100" cy="2680225"/>
          </a:xfrm>
          <a:prstGeom prst="bentConnector3">
            <a:avLst>
              <a:gd name="adj1" fmla="val 700000"/>
            </a:avLst>
          </a:prstGeom>
          <a:ln w="285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1"/>
            <a:endCxn id="14" idx="3"/>
          </p:cNvCxnSpPr>
          <p:nvPr/>
        </p:nvCxnSpPr>
        <p:spPr>
          <a:xfrm flipH="1" flipV="1">
            <a:off x="5466715" y="2393319"/>
            <a:ext cx="305435" cy="1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4" idx="1"/>
            <a:endCxn id="15" idx="3"/>
          </p:cNvCxnSpPr>
          <p:nvPr/>
        </p:nvCxnSpPr>
        <p:spPr>
          <a:xfrm flipH="1" flipV="1">
            <a:off x="3239093" y="2393318"/>
            <a:ext cx="493989" cy="1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>
            <a:spLocks noGrp="1"/>
          </p:cNvSpPr>
          <p:nvPr>
            <p:ph sz="half" idx="1"/>
          </p:nvPr>
        </p:nvSpPr>
        <p:spPr>
          <a:xfrm>
            <a:off x="0" y="5181600"/>
            <a:ext cx="9144000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A “specified shareholder” is defined in subsection 248(1) of the </a:t>
            </a:r>
            <a:r>
              <a:rPr lang="en-US" sz="1800" i="1" dirty="0" smtClean="0"/>
              <a:t>Income Tax Act</a:t>
            </a:r>
            <a:r>
              <a:rPr lang="en-US" sz="1800" dirty="0" smtClean="0"/>
              <a:t>, RSC 1985, c 1, to mean ownership, directly or indirectly, of 10% or more of any class of the issued shares of the corporation</a:t>
            </a:r>
          </a:p>
        </p:txBody>
      </p:sp>
    </p:spTree>
    <p:extLst>
      <p:ext uri="{BB962C8B-B14F-4D97-AF65-F5344CB8AC3E}">
        <p14:creationId xmlns:p14="http://schemas.microsoft.com/office/powerpoint/2010/main" val="13634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7948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ERIC SCHROTER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PARTNER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0328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BRANDON HASTINGS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ARTICLED STUDENT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743200"/>
            <a:ext cx="2819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67000"/>
            <a:ext cx="2895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0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Services Businesses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corporation in the service business,</a:t>
            </a:r>
          </a:p>
          <a:p>
            <a:r>
              <a:rPr lang="en-US" dirty="0" smtClean="0"/>
              <a:t>where the “specified shareholder” or a “related” individual performs the services, and</a:t>
            </a:r>
          </a:p>
          <a:p>
            <a:r>
              <a:rPr lang="en-US" dirty="0"/>
              <a:t>(the “But-For Test</a:t>
            </a:r>
            <a:r>
              <a:rPr lang="en-US" dirty="0" smtClean="0"/>
              <a:t>”) if you were to ignore the corporation, the “specified shareholder” or “related” individual would seem like an employee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11268" y="2590800"/>
            <a:ext cx="1714334" cy="461665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Corporation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16266" y="3552012"/>
            <a:ext cx="190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5+ Employees</a:t>
            </a:r>
          </a:p>
        </p:txBody>
      </p:sp>
      <p:sp>
        <p:nvSpPr>
          <p:cNvPr id="28" name="Right Brace 27"/>
          <p:cNvSpPr/>
          <p:nvPr/>
        </p:nvSpPr>
        <p:spPr>
          <a:xfrm rot="16200000">
            <a:off x="6572101" y="2365244"/>
            <a:ext cx="392668" cy="1980867"/>
          </a:xfrm>
          <a:prstGeom prst="rightBrac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0" y="1447800"/>
            <a:ext cx="190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chemeClr val="bg1"/>
                </a:solidFill>
              </a:rPr>
              <a:t>EXCEPT</a:t>
            </a:r>
            <a:r>
              <a:rPr lang="en-US" sz="1800" u="sng" dirty="0" smtClean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866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Drawbacks of a “Personal Service Business”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Categories of expenses constrained</a:t>
            </a:r>
          </a:p>
          <a:p>
            <a:r>
              <a:rPr lang="en-US" dirty="0" smtClean="0"/>
              <a:t>Tax Rate = 39%, instead of low corporate rate</a:t>
            </a:r>
          </a:p>
          <a:p>
            <a:r>
              <a:rPr lang="en-US" dirty="0" smtClean="0"/>
              <a:t>May defer only 6.8% of tax, but will pay 11.2% penalty on distribution to shareholder</a:t>
            </a:r>
          </a:p>
        </p:txBody>
      </p:sp>
    </p:spTree>
    <p:extLst>
      <p:ext uri="{BB962C8B-B14F-4D97-AF65-F5344CB8AC3E}">
        <p14:creationId xmlns:p14="http://schemas.microsoft.com/office/powerpoint/2010/main" val="222388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Four-in-one Test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61301362"/>
              </p:ext>
            </p:extLst>
          </p:nvPr>
        </p:nvGraphicFramePr>
        <p:xfrm>
          <a:off x="1981200" y="1295400"/>
          <a:ext cx="5867400" cy="5209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558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Tax Planning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9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Business Deduction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Deduction Application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Applies to Canadian-Controlled Private Corporations (CCPC)</a:t>
            </a:r>
          </a:p>
          <a:p>
            <a:pPr lvl="1"/>
            <a:r>
              <a:rPr lang="en-US" dirty="0" smtClean="0"/>
              <a:t>Claim on Canada-source Active Business Income (ABI)</a:t>
            </a:r>
          </a:p>
          <a:p>
            <a:r>
              <a:rPr lang="en-US" dirty="0" smtClean="0"/>
              <a:t>Tax rate on CCPC’s ABI</a:t>
            </a:r>
          </a:p>
          <a:p>
            <a:pPr lvl="1"/>
            <a:r>
              <a:rPr lang="en-US" dirty="0" smtClean="0"/>
              <a:t>11% federal</a:t>
            </a:r>
          </a:p>
          <a:p>
            <a:pPr lvl="1"/>
            <a:r>
              <a:rPr lang="en-US" dirty="0" smtClean="0"/>
              <a:t>13.5% combined with BC</a:t>
            </a:r>
          </a:p>
          <a:p>
            <a:pPr lvl="1"/>
            <a:r>
              <a:rPr lang="en-US" dirty="0" smtClean="0"/>
              <a:t>Limited to $500,000</a:t>
            </a:r>
          </a:p>
          <a:p>
            <a:pPr lvl="1"/>
            <a:r>
              <a:rPr lang="en-US" dirty="0" smtClean="0"/>
              <a:t>Share $500,000 limit with associated companies</a:t>
            </a:r>
          </a:p>
          <a:p>
            <a:pPr lvl="1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Active Business Income</a:t>
            </a:r>
            <a:endParaRPr lang="en-US" u="sng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Any business, adventure, or concern in the nature of trade, </a:t>
            </a:r>
            <a:r>
              <a:rPr lang="en-US" u="sng" dirty="0"/>
              <a:t>excluding income from businesses that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Have fewer than 6 full-time employees, and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Derive income from: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/>
              <a:t>Property (including interest, dividends, royalties, and rent – i.e. a “specified investment business”, or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/>
              <a:t>Is a Personal Service Business (as discussed)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92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Dividend Sprinkling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classes of non-voting common shares</a:t>
            </a:r>
          </a:p>
          <a:p>
            <a:r>
              <a:rPr lang="en-US" dirty="0" smtClean="0"/>
              <a:t>Thin Shares</a:t>
            </a:r>
          </a:p>
          <a:p>
            <a:pPr lvl="1"/>
            <a:r>
              <a:rPr lang="en-US" dirty="0" smtClean="0"/>
              <a:t>Redeemable by corporation at nominal value</a:t>
            </a:r>
          </a:p>
          <a:p>
            <a:r>
              <a:rPr lang="en-US" dirty="0" smtClean="0"/>
              <a:t>Kiddie tax prevents income splitting with family members under 18 years of age</a:t>
            </a:r>
          </a:p>
          <a:p>
            <a:r>
              <a:rPr lang="en-US" dirty="0" smtClean="0"/>
              <a:t>Family trust offers most flexibility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Gains Exemption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Shares of Qualified Small Business Corporations (QSBCs) qualify for the exemption</a:t>
            </a:r>
          </a:p>
          <a:p>
            <a:r>
              <a:rPr lang="en-US" dirty="0" smtClean="0"/>
              <a:t>QSBCs are:</a:t>
            </a:r>
          </a:p>
          <a:p>
            <a:pPr lvl="1"/>
            <a:r>
              <a:rPr lang="en-US" dirty="0" smtClean="0"/>
              <a:t>CCPCs which use 90% of their assets in an Active Business in Canada</a:t>
            </a:r>
          </a:p>
          <a:p>
            <a:r>
              <a:rPr lang="en-US" dirty="0"/>
              <a:t>Conditions to be met up to  2 years before sale:</a:t>
            </a:r>
          </a:p>
          <a:p>
            <a:pPr lvl="1"/>
            <a:r>
              <a:rPr lang="en-US" dirty="0"/>
              <a:t>Remove/transfer non-Active Business </a:t>
            </a:r>
            <a:r>
              <a:rPr lang="en-US" dirty="0" smtClean="0"/>
              <a:t>assets</a:t>
            </a:r>
          </a:p>
          <a:p>
            <a:pPr lvl="1"/>
            <a:r>
              <a:rPr lang="en-US" dirty="0" smtClean="0"/>
              <a:t>Access to $800,000 capital gains tax exemption</a:t>
            </a:r>
          </a:p>
          <a:p>
            <a:pPr lvl="1"/>
            <a:r>
              <a:rPr lang="en-US" dirty="0" smtClean="0"/>
              <a:t>Capital gains exemption to increase with cost-of-living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282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Capital Gains Exemption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Shares initially issued for $1.00/share</a:t>
            </a:r>
          </a:p>
          <a:p>
            <a:r>
              <a:rPr lang="en-US" dirty="0" smtClean="0"/>
              <a:t>Sale of Shares for $2.5M</a:t>
            </a:r>
          </a:p>
          <a:p>
            <a:r>
              <a:rPr lang="en-US" dirty="0" smtClean="0"/>
              <a:t>$2.4M ($800,000 x 3) exempt</a:t>
            </a:r>
            <a:endParaRPr lang="en-US" dirty="0"/>
          </a:p>
        </p:txBody>
      </p:sp>
      <p:cxnSp>
        <p:nvCxnSpPr>
          <p:cNvPr id="7" name="Straight Arrow Connector 6"/>
          <p:cNvCxnSpPr>
            <a:stCxn id="8" idx="2"/>
            <a:endCxn id="9" idx="0"/>
          </p:cNvCxnSpPr>
          <p:nvPr/>
        </p:nvCxnSpPr>
        <p:spPr>
          <a:xfrm>
            <a:off x="5335625" y="3631160"/>
            <a:ext cx="1342063" cy="764236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55196" y="3107940"/>
            <a:ext cx="1960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Shareholder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21213" y="4395396"/>
            <a:ext cx="1312949" cy="523220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Opco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97260" y="2296180"/>
            <a:ext cx="1960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Shareholder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67902" y="3107940"/>
            <a:ext cx="1960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Shareholder</a:t>
            </a:r>
          </a:p>
        </p:txBody>
      </p:sp>
      <p:cxnSp>
        <p:nvCxnSpPr>
          <p:cNvPr id="12" name="Straight Arrow Connector 11"/>
          <p:cNvCxnSpPr>
            <a:stCxn id="10" idx="2"/>
            <a:endCxn id="9" idx="0"/>
          </p:cNvCxnSpPr>
          <p:nvPr/>
        </p:nvCxnSpPr>
        <p:spPr>
          <a:xfrm flipH="1">
            <a:off x="6677688" y="2819400"/>
            <a:ext cx="1" cy="1575996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2"/>
          </p:cNvCxnSpPr>
          <p:nvPr/>
        </p:nvCxnSpPr>
        <p:spPr>
          <a:xfrm flipH="1">
            <a:off x="6677690" y="3631160"/>
            <a:ext cx="1470641" cy="764236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68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in stages to reduce cost</a:t>
            </a:r>
          </a:p>
          <a:p>
            <a:r>
              <a:rPr lang="en-US" dirty="0" smtClean="0"/>
              <a:t>Seek professional advice</a:t>
            </a:r>
          </a:p>
        </p:txBody>
      </p:sp>
    </p:spTree>
    <p:extLst>
      <p:ext uri="{BB962C8B-B14F-4D97-AF65-F5344CB8AC3E}">
        <p14:creationId xmlns:p14="http://schemas.microsoft.com/office/powerpoint/2010/main" val="47547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39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371600"/>
            <a:ext cx="7772400" cy="1362075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4000" b="1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 </a:t>
            </a:r>
            <a:r>
              <a:rPr lang="en-US" sz="4000" b="1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you</a:t>
            </a:r>
            <a:r>
              <a:rPr lang="en-US" sz="4000" b="1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000" b="1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000" b="1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Questions Welcome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2000" y="3352800"/>
            <a:ext cx="7772400" cy="2120900"/>
          </a:xfrm>
        </p:spPr>
        <p:txBody>
          <a:bodyPr>
            <a:normAutofit/>
          </a:bodyPr>
          <a:lstStyle/>
          <a:p>
            <a:pPr algn="r">
              <a:spcBef>
                <a:spcPct val="0"/>
              </a:spcBef>
            </a:pPr>
            <a:r>
              <a:rPr lang="en-US" sz="2000" cap="none" dirty="0">
                <a:solidFill>
                  <a:srgbClr val="7B9B84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000" b="0" cap="none" dirty="0" smtClean="0">
                <a:solidFill>
                  <a:srgbClr val="7B9B84"/>
                </a:solidFill>
                <a:latin typeface="+mn-lt"/>
                <a:ea typeface="+mn-ea"/>
                <a:cs typeface="+mn-cs"/>
              </a:rPr>
              <a:t>				+</a:t>
            </a:r>
            <a:r>
              <a:rPr lang="en-US" sz="2000" b="0" cap="none" dirty="0">
                <a:solidFill>
                  <a:srgbClr val="7B9B84"/>
                </a:solidFill>
                <a:latin typeface="+mn-lt"/>
                <a:ea typeface="+mn-ea"/>
                <a:cs typeface="+mn-cs"/>
              </a:rPr>
              <a:t>1 (604) 273-8481</a:t>
            </a:r>
          </a:p>
          <a:p>
            <a:pPr>
              <a:spcBef>
                <a:spcPct val="0"/>
              </a:spcBef>
            </a:pPr>
            <a:r>
              <a:rPr lang="en-US" sz="2000" b="0" cap="none" dirty="0" smtClean="0">
                <a:solidFill>
                  <a:srgbClr val="7B9B84"/>
                </a:solidFill>
                <a:latin typeface="+mn-lt"/>
                <a:ea typeface="+mn-ea"/>
                <a:cs typeface="+mn-cs"/>
              </a:rPr>
              <a:t>eschroter@cfmrlaw.com </a:t>
            </a:r>
            <a:r>
              <a:rPr lang="en-US" sz="2000" b="0" cap="none" dirty="0">
                <a:solidFill>
                  <a:srgbClr val="7B9B84"/>
                </a:solidFill>
                <a:latin typeface="+mn-lt"/>
                <a:ea typeface="+mn-ea"/>
                <a:cs typeface="+mn-cs"/>
              </a:rPr>
              <a:t>| Eric Schroter, Partner       </a:t>
            </a:r>
          </a:p>
          <a:p>
            <a:pPr>
              <a:spcBef>
                <a:spcPct val="0"/>
              </a:spcBef>
            </a:pPr>
            <a:r>
              <a:rPr lang="en-US" sz="2000" b="0" cap="none" dirty="0">
                <a:solidFill>
                  <a:srgbClr val="7B9B84"/>
                </a:solidFill>
                <a:latin typeface="+mn-lt"/>
                <a:ea typeface="+mn-ea"/>
                <a:cs typeface="+mn-cs"/>
              </a:rPr>
              <a:t>     </a:t>
            </a:r>
            <a:r>
              <a:rPr lang="en-US" sz="2000" b="0" cap="none" dirty="0" smtClean="0">
                <a:solidFill>
                  <a:srgbClr val="7B9B84"/>
                </a:solidFill>
                <a:latin typeface="+mn-lt"/>
                <a:ea typeface="+mn-ea"/>
                <a:cs typeface="+mn-cs"/>
              </a:rPr>
              <a:t>dloong@cfmrlaw.com </a:t>
            </a:r>
            <a:r>
              <a:rPr lang="en-US" sz="2000" b="0" cap="none" dirty="0">
                <a:solidFill>
                  <a:srgbClr val="7B9B84"/>
                </a:solidFill>
                <a:latin typeface="+mn-lt"/>
                <a:ea typeface="+mn-ea"/>
                <a:cs typeface="+mn-cs"/>
              </a:rPr>
              <a:t>| Dolly Loong, Legal Assistant</a:t>
            </a:r>
          </a:p>
        </p:txBody>
      </p:sp>
    </p:spTree>
    <p:extLst>
      <p:ext uri="{BB962C8B-B14F-4D97-AF65-F5344CB8AC3E}">
        <p14:creationId xmlns:p14="http://schemas.microsoft.com/office/powerpoint/2010/main" val="3654273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BIO</a:t>
            </a:r>
            <a:endParaRPr lang="en-US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1752600"/>
            <a:ext cx="3733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Business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Corporations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Tax Structures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Reorganizations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Succession Planning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Shareholders Agreements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Real Estate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Trusts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Estate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Probate and Estate Administration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56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CONSIDERATIONS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322267"/>
              </p:ext>
            </p:extLst>
          </p:nvPr>
        </p:nvGraphicFramePr>
        <p:xfrm>
          <a:off x="685800" y="1524000"/>
          <a:ext cx="7848600" cy="4316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239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 Proprietorship</a:t>
            </a:r>
            <a:br>
              <a:rPr lang="en-US" dirty="0" smtClean="0"/>
            </a:br>
            <a:r>
              <a:rPr lang="en-US" dirty="0" smtClean="0"/>
              <a:t>Partnership</a:t>
            </a:r>
            <a:br>
              <a:rPr lang="en-US" dirty="0" smtClean="0"/>
            </a:br>
            <a:r>
              <a:rPr lang="en-US" dirty="0" smtClean="0"/>
              <a:t>Corporation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 Business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9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Sole Proprietorship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Pros</a:t>
            </a:r>
          </a:p>
          <a:p>
            <a:r>
              <a:rPr lang="en-US" dirty="0" smtClean="0"/>
              <a:t>Simple</a:t>
            </a:r>
          </a:p>
          <a:p>
            <a:r>
              <a:rPr lang="en-US" dirty="0" smtClean="0"/>
              <a:t>Write-off losses</a:t>
            </a:r>
          </a:p>
          <a:p>
            <a:r>
              <a:rPr lang="en-US" dirty="0" smtClean="0"/>
              <a:t>Low setup cost</a:t>
            </a:r>
          </a:p>
          <a:p>
            <a:pPr marL="0" indent="0">
              <a:buNone/>
            </a:pPr>
            <a:r>
              <a:rPr lang="en-US" u="sng" dirty="0" smtClean="0"/>
              <a:t>Cons</a:t>
            </a:r>
          </a:p>
          <a:p>
            <a:r>
              <a:rPr lang="en-US" dirty="0" smtClean="0"/>
              <a:t>Unlimited liability</a:t>
            </a:r>
          </a:p>
          <a:p>
            <a:r>
              <a:rPr lang="en-US" dirty="0" smtClean="0"/>
              <a:t>Less sophisticated</a:t>
            </a:r>
          </a:p>
          <a:p>
            <a:r>
              <a:rPr lang="en-US" dirty="0" smtClean="0"/>
              <a:t>Higher tax rate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25654" y="2021840"/>
            <a:ext cx="259689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Individual</a:t>
            </a:r>
          </a:p>
        </p:txBody>
      </p:sp>
      <p:cxnSp>
        <p:nvCxnSpPr>
          <p:cNvPr id="16" name="Straight Arrow Connector 15"/>
          <p:cNvCxnSpPr>
            <a:stCxn id="15" idx="2"/>
            <a:endCxn id="17" idx="0"/>
          </p:cNvCxnSpPr>
          <p:nvPr/>
        </p:nvCxnSpPr>
        <p:spPr>
          <a:xfrm>
            <a:off x="2324100" y="2483505"/>
            <a:ext cx="0" cy="1543427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00200" y="4026932"/>
            <a:ext cx="1447800" cy="461665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Business</a:t>
            </a:r>
          </a:p>
        </p:txBody>
      </p:sp>
    </p:spTree>
    <p:extLst>
      <p:ext uri="{BB962C8B-B14F-4D97-AF65-F5344CB8AC3E}">
        <p14:creationId xmlns:p14="http://schemas.microsoft.com/office/powerpoint/2010/main" val="374266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Pros</a:t>
            </a:r>
          </a:p>
          <a:p>
            <a:r>
              <a:rPr lang="en-US" dirty="0" smtClean="0"/>
              <a:t>Simple</a:t>
            </a:r>
          </a:p>
          <a:p>
            <a:r>
              <a:rPr lang="en-US" dirty="0" smtClean="0"/>
              <a:t>Flow-through of revenue</a:t>
            </a:r>
          </a:p>
          <a:p>
            <a:pPr marL="0" indent="0">
              <a:buNone/>
            </a:pPr>
            <a:r>
              <a:rPr lang="en-US" u="sng" dirty="0" smtClean="0"/>
              <a:t>Cons</a:t>
            </a:r>
          </a:p>
          <a:p>
            <a:r>
              <a:rPr lang="en-US" dirty="0" smtClean="0"/>
              <a:t>All partners personally liable</a:t>
            </a:r>
          </a:p>
          <a:p>
            <a:r>
              <a:rPr lang="en-US" dirty="0" smtClean="0"/>
              <a:t>More difficult financing</a:t>
            </a:r>
          </a:p>
          <a:p>
            <a:r>
              <a:rPr lang="en-US" dirty="0" smtClean="0"/>
              <a:t>Fewer individual planning options</a:t>
            </a:r>
          </a:p>
          <a:p>
            <a:r>
              <a:rPr lang="en-US" dirty="0" smtClean="0"/>
              <a:t>Written partnership agreement advisable</a:t>
            </a:r>
          </a:p>
          <a:p>
            <a:pPr lvl="1"/>
            <a:r>
              <a:rPr lang="en-US" dirty="0" smtClean="0"/>
              <a:t>but rarely done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19600" y="2031999"/>
            <a:ext cx="259689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Individual</a:t>
            </a:r>
          </a:p>
        </p:txBody>
      </p:sp>
      <p:cxnSp>
        <p:nvCxnSpPr>
          <p:cNvPr id="12" name="Straight Arrow Connector 11"/>
          <p:cNvCxnSpPr>
            <a:stCxn id="11" idx="2"/>
            <a:endCxn id="13" idx="0"/>
          </p:cNvCxnSpPr>
          <p:nvPr/>
        </p:nvCxnSpPr>
        <p:spPr>
          <a:xfrm>
            <a:off x="5718046" y="2493664"/>
            <a:ext cx="1066800" cy="1065015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67400" y="3558679"/>
            <a:ext cx="1834892" cy="461665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Partnership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6246" y="2031999"/>
            <a:ext cx="259689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Individual</a:t>
            </a:r>
          </a:p>
        </p:txBody>
      </p:sp>
      <p:cxnSp>
        <p:nvCxnSpPr>
          <p:cNvPr id="15" name="Straight Arrow Connector 14"/>
          <p:cNvCxnSpPr>
            <a:stCxn id="14" idx="2"/>
            <a:endCxn id="13" idx="0"/>
          </p:cNvCxnSpPr>
          <p:nvPr/>
        </p:nvCxnSpPr>
        <p:spPr>
          <a:xfrm flipH="1">
            <a:off x="6784846" y="2493664"/>
            <a:ext cx="1069846" cy="1065015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67400" y="4648200"/>
            <a:ext cx="1834892" cy="461665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Business</a:t>
            </a:r>
          </a:p>
        </p:txBody>
      </p:sp>
      <p:cxnSp>
        <p:nvCxnSpPr>
          <p:cNvPr id="28" name="Straight Arrow Connector 27"/>
          <p:cNvCxnSpPr>
            <a:stCxn id="13" idx="2"/>
            <a:endCxn id="27" idx="0"/>
          </p:cNvCxnSpPr>
          <p:nvPr/>
        </p:nvCxnSpPr>
        <p:spPr>
          <a:xfrm>
            <a:off x="6784846" y="4020344"/>
            <a:ext cx="0" cy="627856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9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Pros</a:t>
            </a:r>
          </a:p>
          <a:p>
            <a:r>
              <a:rPr lang="en-US" dirty="0" smtClean="0"/>
              <a:t>Limited liability</a:t>
            </a:r>
          </a:p>
          <a:p>
            <a:r>
              <a:rPr lang="en-US" dirty="0" smtClean="0"/>
              <a:t>Universally recognized</a:t>
            </a:r>
          </a:p>
          <a:p>
            <a:r>
              <a:rPr lang="en-US" dirty="0" smtClean="0"/>
              <a:t>Continuing existence</a:t>
            </a:r>
          </a:p>
          <a:p>
            <a:r>
              <a:rPr lang="en-US" dirty="0"/>
              <a:t>Tax advantages</a:t>
            </a:r>
          </a:p>
          <a:p>
            <a:r>
              <a:rPr lang="en-US" dirty="0" smtClean="0"/>
              <a:t>Articles govern shareholder relationships</a:t>
            </a:r>
          </a:p>
          <a:p>
            <a:r>
              <a:rPr lang="en-US" dirty="0" smtClean="0"/>
              <a:t>Flexible</a:t>
            </a:r>
          </a:p>
          <a:p>
            <a:pPr marL="0" indent="0">
              <a:buNone/>
            </a:pPr>
            <a:r>
              <a:rPr lang="en-US" u="sng" dirty="0" smtClean="0"/>
              <a:t>Cons</a:t>
            </a:r>
          </a:p>
          <a:p>
            <a:r>
              <a:rPr lang="en-US" dirty="0" smtClean="0"/>
              <a:t>Losses trapped</a:t>
            </a:r>
          </a:p>
          <a:p>
            <a:r>
              <a:rPr lang="en-US" dirty="0" smtClean="0"/>
              <a:t>Legal and accounting costs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25654" y="2021840"/>
            <a:ext cx="259689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Individual</a:t>
            </a:r>
          </a:p>
        </p:txBody>
      </p:sp>
      <p:cxnSp>
        <p:nvCxnSpPr>
          <p:cNvPr id="8" name="Straight Arrow Connector 7"/>
          <p:cNvCxnSpPr>
            <a:stCxn id="7" idx="2"/>
            <a:endCxn id="9" idx="0"/>
          </p:cNvCxnSpPr>
          <p:nvPr/>
        </p:nvCxnSpPr>
        <p:spPr>
          <a:xfrm>
            <a:off x="2324100" y="2483505"/>
            <a:ext cx="0" cy="1506359"/>
          </a:xfrm>
          <a:prstGeom prst="straightConnector1">
            <a:avLst/>
          </a:prstGeom>
          <a:ln w="28575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3989864"/>
            <a:ext cx="2971800" cy="738664"/>
          </a:xfrm>
          <a:prstGeom prst="rect">
            <a:avLst/>
          </a:prstGeom>
          <a:solidFill>
            <a:srgbClr val="4A684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Opco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(Operating Company)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58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066873"/>
              </p:ext>
            </p:extLst>
          </p:nvPr>
        </p:nvGraphicFramePr>
        <p:xfrm>
          <a:off x="228600" y="838200"/>
          <a:ext cx="8711945" cy="5182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364"/>
                <a:gridCol w="2013775"/>
                <a:gridCol w="2033061"/>
                <a:gridCol w="2158745"/>
              </a:tblGrid>
              <a:tr h="1063689">
                <a:tc>
                  <a:txBody>
                    <a:bodyPr/>
                    <a:lstStyle/>
                    <a:p>
                      <a:endParaRPr lang="en-US" sz="3000" b="0" dirty="0">
                        <a:solidFill>
                          <a:schemeClr val="bg1"/>
                        </a:solidFill>
                      </a:endParaRPr>
                    </a:p>
                  </a:txBody>
                  <a:tcPr marL="151956" marR="151956" marT="75977" marB="75977"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Sole</a:t>
                      </a:r>
                      <a:br>
                        <a:rPr lang="en-US" sz="2800" b="0" dirty="0" smtClean="0"/>
                      </a:br>
                      <a:r>
                        <a:rPr lang="en-US" sz="2800" b="0" dirty="0" smtClean="0"/>
                        <a:t>Proprietor</a:t>
                      </a:r>
                      <a:endParaRPr lang="en-US" sz="2800" b="0" dirty="0"/>
                    </a:p>
                  </a:txBody>
                  <a:tcPr marL="151956" marR="151956" marT="75977" marB="75977"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Partnership</a:t>
                      </a:r>
                      <a:endParaRPr lang="en-US" sz="2800" b="0" dirty="0"/>
                    </a:p>
                  </a:txBody>
                  <a:tcPr marL="151956" marR="151956" marT="75977" marB="75977"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Corporation</a:t>
                      </a:r>
                      <a:endParaRPr lang="en-US" sz="2800" b="0" dirty="0"/>
                    </a:p>
                  </a:txBody>
                  <a:tcPr marL="151956" marR="151956" marT="75977" marB="75977"/>
                </a:tc>
              </a:tr>
              <a:tr h="607823"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solidFill>
                            <a:schemeClr val="bg1"/>
                          </a:solidFill>
                        </a:rPr>
                        <a:t>Liability</a:t>
                      </a:r>
                    </a:p>
                  </a:txBody>
                  <a:tcPr marL="151956" marR="151956" marT="75977" marB="75977">
                    <a:solidFill>
                      <a:srgbClr val="4A684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Unlimited</a:t>
                      </a:r>
                      <a:endParaRPr lang="en-US" sz="2400" b="0" dirty="0"/>
                    </a:p>
                  </a:txBody>
                  <a:tcPr marL="151956" marR="151956" marT="75977" marB="75977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Unlimited</a:t>
                      </a:r>
                      <a:endParaRPr lang="en-US" sz="2400" b="0" dirty="0"/>
                    </a:p>
                  </a:txBody>
                  <a:tcPr marL="151956" marR="151956" marT="75977" marB="75977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Limited</a:t>
                      </a:r>
                      <a:endParaRPr lang="en-US" sz="2400" b="0" dirty="0"/>
                    </a:p>
                  </a:txBody>
                  <a:tcPr marL="151956" marR="151956" marT="75977" marB="75977"/>
                </a:tc>
              </a:tr>
              <a:tr h="607823"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solidFill>
                            <a:schemeClr val="bg1"/>
                          </a:solidFill>
                        </a:rPr>
                        <a:t>Setup Cost</a:t>
                      </a:r>
                      <a:endParaRPr lang="en-US" sz="3000" b="0" dirty="0">
                        <a:solidFill>
                          <a:schemeClr val="bg1"/>
                        </a:solidFill>
                      </a:endParaRPr>
                    </a:p>
                  </a:txBody>
                  <a:tcPr marL="151956" marR="151956" marT="75977" marB="75977">
                    <a:solidFill>
                      <a:srgbClr val="4A684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Low</a:t>
                      </a:r>
                      <a:endParaRPr lang="en-US" sz="2400" b="0" dirty="0"/>
                    </a:p>
                  </a:txBody>
                  <a:tcPr marL="151956" marR="151956" marT="75977" marB="75977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Low-Med</a:t>
                      </a:r>
                      <a:endParaRPr lang="en-US" sz="2400" b="0" dirty="0"/>
                    </a:p>
                  </a:txBody>
                  <a:tcPr marL="151956" marR="151956" marT="75977" marB="75977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High</a:t>
                      </a:r>
                      <a:endParaRPr lang="en-US" sz="2400" b="0" dirty="0"/>
                    </a:p>
                  </a:txBody>
                  <a:tcPr marL="151956" marR="151956" marT="75977" marB="75977"/>
                </a:tc>
              </a:tr>
              <a:tr h="607823"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solidFill>
                            <a:schemeClr val="bg1"/>
                          </a:solidFill>
                        </a:rPr>
                        <a:t>Ongoing Cost</a:t>
                      </a:r>
                      <a:endParaRPr lang="en-US" sz="3000" b="0" dirty="0">
                        <a:solidFill>
                          <a:schemeClr val="bg1"/>
                        </a:solidFill>
                      </a:endParaRPr>
                    </a:p>
                  </a:txBody>
                  <a:tcPr marL="151956" marR="151956" marT="75977" marB="75977">
                    <a:solidFill>
                      <a:srgbClr val="4A684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Low</a:t>
                      </a:r>
                      <a:endParaRPr lang="en-US" sz="2400" b="0" dirty="0"/>
                    </a:p>
                  </a:txBody>
                  <a:tcPr marL="151956" marR="151956" marT="75977" marB="75977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Low</a:t>
                      </a:r>
                      <a:endParaRPr lang="en-US" sz="2400" b="0" dirty="0"/>
                    </a:p>
                  </a:txBody>
                  <a:tcPr marL="151956" marR="151956" marT="75977" marB="75977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Med</a:t>
                      </a:r>
                      <a:endParaRPr lang="en-US" sz="2400" b="0" dirty="0"/>
                    </a:p>
                  </a:txBody>
                  <a:tcPr marL="151956" marR="151956" marT="75977" marB="75977"/>
                </a:tc>
              </a:tr>
              <a:tr h="607823"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solidFill>
                            <a:schemeClr val="bg1"/>
                          </a:solidFill>
                        </a:rPr>
                        <a:t>Losses</a:t>
                      </a:r>
                      <a:endParaRPr lang="en-US" sz="3000" b="0" dirty="0">
                        <a:solidFill>
                          <a:schemeClr val="bg1"/>
                        </a:solidFill>
                      </a:endParaRPr>
                    </a:p>
                  </a:txBody>
                  <a:tcPr marL="151956" marR="151956" marT="75977" marB="75977">
                    <a:solidFill>
                      <a:srgbClr val="4A684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Write-off</a:t>
                      </a:r>
                      <a:endParaRPr lang="en-US" sz="2400" b="0" dirty="0"/>
                    </a:p>
                  </a:txBody>
                  <a:tcPr marL="151956" marR="151956" marT="75977" marB="75977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Write-off</a:t>
                      </a:r>
                      <a:endParaRPr lang="en-US" sz="2400" b="0" dirty="0"/>
                    </a:p>
                  </a:txBody>
                  <a:tcPr marL="151956" marR="151956" marT="75977" marB="75977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Hold</a:t>
                      </a:r>
                      <a:endParaRPr lang="en-US" sz="2400" b="0" dirty="0"/>
                    </a:p>
                  </a:txBody>
                  <a:tcPr marL="151956" marR="151956" marT="75977" marB="75977"/>
                </a:tc>
              </a:tr>
              <a:tr h="616265"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solidFill>
                            <a:schemeClr val="bg1"/>
                          </a:solidFill>
                        </a:rPr>
                        <a:t>Tax Rate</a:t>
                      </a:r>
                      <a:endParaRPr lang="en-US" sz="3000" b="0" dirty="0">
                        <a:solidFill>
                          <a:schemeClr val="bg1"/>
                        </a:solidFill>
                      </a:endParaRPr>
                    </a:p>
                  </a:txBody>
                  <a:tcPr marL="151956" marR="151956" marT="75977" marB="75977">
                    <a:solidFill>
                      <a:srgbClr val="4A684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Higher</a:t>
                      </a:r>
                      <a:endParaRPr lang="en-US" sz="2400" b="0" dirty="0"/>
                    </a:p>
                  </a:txBody>
                  <a:tcPr marL="151956" marR="151956" marT="75977" marB="75977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Higher</a:t>
                      </a:r>
                      <a:endParaRPr lang="en-US" sz="2400" b="0" dirty="0"/>
                    </a:p>
                  </a:txBody>
                  <a:tcPr marL="151956" marR="151956" marT="75977" marB="75977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Lower</a:t>
                      </a:r>
                      <a:endParaRPr lang="en-US" sz="2400" b="0" dirty="0"/>
                    </a:p>
                  </a:txBody>
                  <a:tcPr marL="151956" marR="151956" marT="75977" marB="75977"/>
                </a:tc>
              </a:tr>
              <a:tr h="1063689"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solidFill>
                            <a:schemeClr val="bg1"/>
                          </a:solidFill>
                        </a:rPr>
                        <a:t>Financing Ease</a:t>
                      </a:r>
                      <a:endParaRPr lang="en-US" sz="3000" b="0" dirty="0">
                        <a:solidFill>
                          <a:schemeClr val="bg1"/>
                        </a:solidFill>
                      </a:endParaRPr>
                    </a:p>
                  </a:txBody>
                  <a:tcPr marL="151956" marR="151956" marT="75977" marB="75977">
                    <a:solidFill>
                      <a:srgbClr val="4A684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Easier</a:t>
                      </a:r>
                      <a:endParaRPr lang="en-US" sz="2400" b="0" dirty="0"/>
                    </a:p>
                  </a:txBody>
                  <a:tcPr marL="151956" marR="151956" marT="75977" marB="75977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Difficult</a:t>
                      </a:r>
                      <a:endParaRPr lang="en-US" sz="2400" b="0" dirty="0"/>
                    </a:p>
                  </a:txBody>
                  <a:tcPr marL="151956" marR="151956" marT="75977" marB="75977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Easy</a:t>
                      </a:r>
                      <a:endParaRPr lang="en-US" sz="2400" b="0" dirty="0"/>
                    </a:p>
                  </a:txBody>
                  <a:tcPr marL="151956" marR="151956" marT="75977" marB="7597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94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FMR PPT Template">
  <a:themeElements>
    <a:clrScheme name="CFMR Colors">
      <a:dk1>
        <a:srgbClr val="4A391B"/>
      </a:dk1>
      <a:lt1>
        <a:srgbClr val="FFFFFF"/>
      </a:lt1>
      <a:dk2>
        <a:srgbClr val="4A391B"/>
      </a:dk2>
      <a:lt2>
        <a:srgbClr val="FFFFFF"/>
      </a:lt2>
      <a:accent1>
        <a:srgbClr val="4A684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B9B84"/>
      </a:hlink>
      <a:folHlink>
        <a:srgbClr val="993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dirty="0" err="1" smtClean="0">
            <a:solidFill>
              <a:srgbClr val="7B9B84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FMR Colors">
    <a:dk1>
      <a:srgbClr val="4A391B"/>
    </a:dk1>
    <a:lt1>
      <a:srgbClr val="FFFFFF"/>
    </a:lt1>
    <a:dk2>
      <a:srgbClr val="4A391B"/>
    </a:dk2>
    <a:lt2>
      <a:srgbClr val="FFFFFF"/>
    </a:lt2>
    <a:accent1>
      <a:srgbClr val="4A684C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7B9B84"/>
    </a:hlink>
    <a:folHlink>
      <a:srgbClr val="9933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12663</TotalTime>
  <Words>1724</Words>
  <Application>Microsoft Office PowerPoint</Application>
  <PresentationFormat>On-screen Show (4:3)</PresentationFormat>
  <Paragraphs>362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CFMR PPT Template</vt:lpstr>
      <vt:lpstr>BUSINESS START-UP 101</vt:lpstr>
      <vt:lpstr>INTRODUCTION</vt:lpstr>
      <vt:lpstr>BIO</vt:lpstr>
      <vt:lpstr>KEY CONSIDERATIONS</vt:lpstr>
      <vt:lpstr>Sole Proprietorship Partnership Corporation</vt:lpstr>
      <vt:lpstr>Sole Proprietorship</vt:lpstr>
      <vt:lpstr>Partnership</vt:lpstr>
      <vt:lpstr>Corporation</vt:lpstr>
      <vt:lpstr>PowerPoint Presentation</vt:lpstr>
      <vt:lpstr>Holding Companies Trusts</vt:lpstr>
      <vt:lpstr>Holding Companies</vt:lpstr>
      <vt:lpstr>Holdco Advantages</vt:lpstr>
      <vt:lpstr>Shareholder Planning with Companies</vt:lpstr>
      <vt:lpstr>Family Trust</vt:lpstr>
      <vt:lpstr>Trust Mechanisms</vt:lpstr>
      <vt:lpstr>Trust may hold shares in Opco and Investco</vt:lpstr>
      <vt:lpstr>Summary: Advantages of Trusts</vt:lpstr>
      <vt:lpstr>PowerPoint Presentation</vt:lpstr>
      <vt:lpstr>What is a “Personal Service Business”?</vt:lpstr>
      <vt:lpstr>Personal Services Businesses</vt:lpstr>
      <vt:lpstr>Drawbacks of a “Personal Service Business”</vt:lpstr>
      <vt:lpstr>Four-in-one Test</vt:lpstr>
      <vt:lpstr>PowerPoint Presentation</vt:lpstr>
      <vt:lpstr>Small Business Deduction</vt:lpstr>
      <vt:lpstr>Dividend Sprinkling</vt:lpstr>
      <vt:lpstr>Capital Gains Exemption</vt:lpstr>
      <vt:lpstr>Capital Gains Exemption Example</vt:lpstr>
      <vt:lpstr>Closing Remarks</vt:lpstr>
      <vt:lpstr>Thank you Questions Welcome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Hastings</dc:creator>
  <cp:lastModifiedBy>Susan Van Dyke</cp:lastModifiedBy>
  <cp:revision>56</cp:revision>
  <cp:lastPrinted>2014-11-13T23:49:29Z</cp:lastPrinted>
  <dcterms:created xsi:type="dcterms:W3CDTF">2014-11-05T01:52:15Z</dcterms:created>
  <dcterms:modified xsi:type="dcterms:W3CDTF">2014-11-17T23:50:44Z</dcterms:modified>
</cp:coreProperties>
</file>